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58" r:id="rId3"/>
    <p:sldId id="357" r:id="rId4"/>
    <p:sldId id="257" r:id="rId5"/>
    <p:sldId id="258" r:id="rId6"/>
    <p:sldId id="259" r:id="rId7"/>
    <p:sldId id="260" r:id="rId8"/>
    <p:sldId id="261" r:id="rId9"/>
    <p:sldId id="262" r:id="rId10"/>
    <p:sldId id="263" r:id="rId11"/>
    <p:sldId id="264" r:id="rId12"/>
    <p:sldId id="265" r:id="rId13"/>
    <p:sldId id="269" r:id="rId14"/>
    <p:sldId id="353" r:id="rId15"/>
    <p:sldId id="271" r:id="rId16"/>
    <p:sldId id="266" r:id="rId17"/>
    <p:sldId id="267" r:id="rId18"/>
    <p:sldId id="354" r:id="rId19"/>
    <p:sldId id="355" r:id="rId20"/>
    <p:sldId id="268" r:id="rId21"/>
    <p:sldId id="361" r:id="rId22"/>
    <p:sldId id="359" r:id="rId23"/>
    <p:sldId id="356" r:id="rId24"/>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529" autoAdjust="0"/>
  </p:normalViewPr>
  <p:slideViewPr>
    <p:cSldViewPr>
      <p:cViewPr varScale="1">
        <p:scale>
          <a:sx n="38" d="100"/>
          <a:sy n="38" d="100"/>
        </p:scale>
        <p:origin x="-230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ja\Desktop\Bansko\Statistik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ja\Desktop\Bansko\Statistik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ja\Desktop\Bansko\Statistik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ja\Desktop\Bansko\Statistik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ja\Desktop\Bansko\Statistik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ja\Desktop\Bansko\Statistik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ja\Desktop\Bansko\Statistik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ja\Desktop\Bansko\Statistik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noProof="0" dirty="0" smtClean="0"/>
              <a:t>Optimization-2012</a:t>
            </a:r>
            <a:endParaRPr lang="en-US" noProof="0" dirty="0"/>
          </a:p>
        </c:rich>
      </c:tx>
      <c:layout/>
      <c:overlay val="0"/>
    </c:title>
    <c:autoTitleDeleted val="0"/>
    <c:plotArea>
      <c:layout/>
      <c:pieChart>
        <c:varyColors val="1"/>
        <c:ser>
          <c:idx val="0"/>
          <c:order val="0"/>
          <c:tx>
            <c:strRef>
              <c:f>'OPP-2012-2013'!$S$64</c:f>
              <c:strCache>
                <c:ptCount val="1"/>
                <c:pt idx="0">
                  <c:v>odstotek</c:v>
                </c:pt>
              </c:strCache>
            </c:strRef>
          </c:tx>
          <c:dLbls>
            <c:showLegendKey val="0"/>
            <c:showVal val="0"/>
            <c:showCatName val="1"/>
            <c:showSerName val="0"/>
            <c:showPercent val="1"/>
            <c:showBubbleSize val="0"/>
            <c:showLeaderLines val="1"/>
          </c:dLbls>
          <c:cat>
            <c:numRef>
              <c:f>'OPP-2012-2013'!$Q$65:$Q$70</c:f>
              <c:numCache>
                <c:formatCode>General</c:formatCode>
                <c:ptCount val="6"/>
                <c:pt idx="0">
                  <c:v>10</c:v>
                </c:pt>
                <c:pt idx="1">
                  <c:v>9</c:v>
                </c:pt>
                <c:pt idx="2">
                  <c:v>8</c:v>
                </c:pt>
                <c:pt idx="3">
                  <c:v>7</c:v>
                </c:pt>
                <c:pt idx="4">
                  <c:v>6</c:v>
                </c:pt>
                <c:pt idx="5">
                  <c:v>1</c:v>
                </c:pt>
              </c:numCache>
            </c:numRef>
          </c:cat>
          <c:val>
            <c:numRef>
              <c:f>'OPP-2012-2013'!$S$65:$S$70</c:f>
              <c:numCache>
                <c:formatCode>0%</c:formatCode>
                <c:ptCount val="6"/>
                <c:pt idx="0">
                  <c:v>8.1967213114754092E-2</c:v>
                </c:pt>
                <c:pt idx="1">
                  <c:v>0.19672131147540983</c:v>
                </c:pt>
                <c:pt idx="2">
                  <c:v>0.14754098360655737</c:v>
                </c:pt>
                <c:pt idx="3">
                  <c:v>0.19672131147540983</c:v>
                </c:pt>
                <c:pt idx="4">
                  <c:v>1.6393442622950821E-2</c:v>
                </c:pt>
                <c:pt idx="5">
                  <c:v>0.36065573770491804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l-SI"/>
              <a:t>Optimization - 2011</a:t>
            </a:r>
            <a:endParaRPr lang="en-US"/>
          </a:p>
        </c:rich>
      </c:tx>
      <c:layout/>
      <c:overlay val="0"/>
    </c:title>
    <c:autoTitleDeleted val="0"/>
    <c:plotArea>
      <c:layout/>
      <c:pieChart>
        <c:varyColors val="1"/>
        <c:ser>
          <c:idx val="0"/>
          <c:order val="0"/>
          <c:tx>
            <c:strRef>
              <c:f>'OPP-2011-2012'!$M$28</c:f>
              <c:strCache>
                <c:ptCount val="1"/>
                <c:pt idx="0">
                  <c:v>odstotek</c:v>
                </c:pt>
              </c:strCache>
            </c:strRef>
          </c:tx>
          <c:dLbls>
            <c:showLegendKey val="0"/>
            <c:showVal val="0"/>
            <c:showCatName val="1"/>
            <c:showSerName val="0"/>
            <c:showPercent val="1"/>
            <c:showBubbleSize val="0"/>
            <c:showLeaderLines val="1"/>
          </c:dLbls>
          <c:cat>
            <c:numRef>
              <c:f>'OPP-2011-2012'!$K$29:$K$34</c:f>
              <c:numCache>
                <c:formatCode>General</c:formatCode>
                <c:ptCount val="6"/>
                <c:pt idx="0">
                  <c:v>10</c:v>
                </c:pt>
                <c:pt idx="1">
                  <c:v>9</c:v>
                </c:pt>
                <c:pt idx="2">
                  <c:v>8</c:v>
                </c:pt>
                <c:pt idx="3">
                  <c:v>7</c:v>
                </c:pt>
                <c:pt idx="4">
                  <c:v>6</c:v>
                </c:pt>
                <c:pt idx="5">
                  <c:v>1</c:v>
                </c:pt>
              </c:numCache>
            </c:numRef>
          </c:cat>
          <c:val>
            <c:numRef>
              <c:f>'OPP-2011-2012'!$M$29:$M$34</c:f>
              <c:numCache>
                <c:formatCode>0%</c:formatCode>
                <c:ptCount val="6"/>
                <c:pt idx="0">
                  <c:v>0.16</c:v>
                </c:pt>
                <c:pt idx="1">
                  <c:v>0.04</c:v>
                </c:pt>
                <c:pt idx="2">
                  <c:v>0.44</c:v>
                </c:pt>
                <c:pt idx="3">
                  <c:v>0.16</c:v>
                </c:pt>
                <c:pt idx="4">
                  <c:v>0</c:v>
                </c:pt>
                <c:pt idx="5">
                  <c:v>0.2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Operational research - </a:t>
            </a:r>
            <a:r>
              <a:rPr lang="en-US" dirty="0" smtClean="0"/>
              <a:t>201</a:t>
            </a:r>
            <a:r>
              <a:rPr lang="sl-SI" dirty="0" smtClean="0"/>
              <a:t>2</a:t>
            </a:r>
            <a:endParaRPr lang="en-US" dirty="0"/>
          </a:p>
        </c:rich>
      </c:tx>
      <c:layout>
        <c:manualLayout>
          <c:xMode val="edge"/>
          <c:yMode val="edge"/>
          <c:x val="0.16165440943069817"/>
          <c:y val="7.8703703703703706E-2"/>
        </c:manualLayout>
      </c:layout>
      <c:overlay val="0"/>
    </c:title>
    <c:autoTitleDeleted val="0"/>
    <c:plotArea>
      <c:layout/>
      <c:pieChart>
        <c:varyColors val="1"/>
        <c:ser>
          <c:idx val="0"/>
          <c:order val="0"/>
          <c:tx>
            <c:strRef>
              <c:f>'SOR-2011-2012'!$U$18</c:f>
              <c:strCache>
                <c:ptCount val="1"/>
                <c:pt idx="0">
                  <c:v>Operational research - 2011</c:v>
                </c:pt>
              </c:strCache>
            </c:strRef>
          </c:tx>
          <c:dLbls>
            <c:showLegendKey val="0"/>
            <c:showVal val="0"/>
            <c:showCatName val="1"/>
            <c:showSerName val="0"/>
            <c:showPercent val="1"/>
            <c:showBubbleSize val="0"/>
            <c:showLeaderLines val="1"/>
          </c:dLbls>
          <c:cat>
            <c:numRef>
              <c:f>'SOR-2011-2012'!$S$19:$S$24</c:f>
              <c:numCache>
                <c:formatCode>General</c:formatCode>
                <c:ptCount val="6"/>
                <c:pt idx="0">
                  <c:v>10</c:v>
                </c:pt>
                <c:pt idx="1">
                  <c:v>9</c:v>
                </c:pt>
                <c:pt idx="2">
                  <c:v>8</c:v>
                </c:pt>
                <c:pt idx="3">
                  <c:v>7</c:v>
                </c:pt>
                <c:pt idx="4">
                  <c:v>6</c:v>
                </c:pt>
                <c:pt idx="5">
                  <c:v>1</c:v>
                </c:pt>
              </c:numCache>
            </c:numRef>
          </c:cat>
          <c:val>
            <c:numRef>
              <c:f>'SOR-2011-2012'!$U$19:$U$24</c:f>
              <c:numCache>
                <c:formatCode>0%</c:formatCode>
                <c:ptCount val="6"/>
                <c:pt idx="0">
                  <c:v>7.1428571428571425E-2</c:v>
                </c:pt>
                <c:pt idx="1">
                  <c:v>7.1428571428571425E-2</c:v>
                </c:pt>
                <c:pt idx="2">
                  <c:v>0.5</c:v>
                </c:pt>
                <c:pt idx="3">
                  <c:v>0.2857142857142857</c:v>
                </c:pt>
                <c:pt idx="4">
                  <c:v>0</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0436111111111108"/>
          <c:y val="7.8703703703703706E-2"/>
        </c:manualLayout>
      </c:layout>
      <c:overlay val="0"/>
    </c:title>
    <c:autoTitleDeleted val="0"/>
    <c:plotArea>
      <c:layout/>
      <c:pieChart>
        <c:varyColors val="1"/>
        <c:ser>
          <c:idx val="0"/>
          <c:order val="0"/>
          <c:tx>
            <c:strRef>
              <c:f>'SOR-2012-2013'!$AC$20</c:f>
              <c:strCache>
                <c:ptCount val="1"/>
                <c:pt idx="0">
                  <c:v>Operational research - 2013</c:v>
                </c:pt>
              </c:strCache>
            </c:strRef>
          </c:tx>
          <c:dLbls>
            <c:showLegendKey val="0"/>
            <c:showVal val="0"/>
            <c:showCatName val="1"/>
            <c:showSerName val="0"/>
            <c:showPercent val="1"/>
            <c:showBubbleSize val="0"/>
            <c:showLeaderLines val="1"/>
          </c:dLbls>
          <c:cat>
            <c:numRef>
              <c:f>'SOR-2012-2013'!$AA$21:$AA$26</c:f>
              <c:numCache>
                <c:formatCode>General</c:formatCode>
                <c:ptCount val="6"/>
                <c:pt idx="0">
                  <c:v>10</c:v>
                </c:pt>
                <c:pt idx="1">
                  <c:v>9</c:v>
                </c:pt>
                <c:pt idx="2">
                  <c:v>8</c:v>
                </c:pt>
                <c:pt idx="3">
                  <c:v>7</c:v>
                </c:pt>
                <c:pt idx="4">
                  <c:v>6</c:v>
                </c:pt>
                <c:pt idx="5">
                  <c:v>1</c:v>
                </c:pt>
              </c:numCache>
            </c:numRef>
          </c:cat>
          <c:val>
            <c:numRef>
              <c:f>'SOR-2012-2013'!$AC$21:$AC$26</c:f>
              <c:numCache>
                <c:formatCode>0%</c:formatCode>
                <c:ptCount val="6"/>
                <c:pt idx="0">
                  <c:v>5.8823529411764705E-2</c:v>
                </c:pt>
                <c:pt idx="1">
                  <c:v>0.17647058823529413</c:v>
                </c:pt>
                <c:pt idx="2">
                  <c:v>0.11764705882352941</c:v>
                </c:pt>
                <c:pt idx="3">
                  <c:v>0.29411764705882354</c:v>
                </c:pt>
                <c:pt idx="4">
                  <c:v>0.11764705882352941</c:v>
                </c:pt>
                <c:pt idx="5">
                  <c:v>0.23529411764705882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noProof="0" dirty="0" smtClean="0"/>
              <a:t>Optimization-2010</a:t>
            </a:r>
            <a:endParaRPr lang="en-US" noProof="0" dirty="0"/>
          </a:p>
        </c:rich>
      </c:tx>
      <c:layout/>
      <c:overlay val="0"/>
    </c:title>
    <c:autoTitleDeleted val="0"/>
    <c:plotArea>
      <c:layout/>
      <c:pieChart>
        <c:varyColors val="1"/>
        <c:ser>
          <c:idx val="0"/>
          <c:order val="0"/>
          <c:tx>
            <c:strRef>
              <c:f>'OPP_2010-2011'!$M$29</c:f>
              <c:strCache>
                <c:ptCount val="1"/>
                <c:pt idx="0">
                  <c:v>odstotek</c:v>
                </c:pt>
              </c:strCache>
            </c:strRef>
          </c:tx>
          <c:dLbls>
            <c:showLegendKey val="0"/>
            <c:showVal val="0"/>
            <c:showCatName val="1"/>
            <c:showSerName val="0"/>
            <c:showPercent val="1"/>
            <c:showBubbleSize val="0"/>
            <c:showLeaderLines val="1"/>
          </c:dLbls>
          <c:cat>
            <c:numRef>
              <c:f>'OPP_2010-2011'!$K$30:$K$35</c:f>
              <c:numCache>
                <c:formatCode>General</c:formatCode>
                <c:ptCount val="6"/>
                <c:pt idx="0">
                  <c:v>10</c:v>
                </c:pt>
                <c:pt idx="1">
                  <c:v>9</c:v>
                </c:pt>
                <c:pt idx="2">
                  <c:v>8</c:v>
                </c:pt>
                <c:pt idx="3">
                  <c:v>7</c:v>
                </c:pt>
                <c:pt idx="4">
                  <c:v>6</c:v>
                </c:pt>
                <c:pt idx="5">
                  <c:v>1</c:v>
                </c:pt>
              </c:numCache>
            </c:numRef>
          </c:cat>
          <c:val>
            <c:numRef>
              <c:f>'OPP_2010-2011'!$M$30:$M$35</c:f>
              <c:numCache>
                <c:formatCode>0%</c:formatCode>
                <c:ptCount val="6"/>
                <c:pt idx="0">
                  <c:v>0</c:v>
                </c:pt>
                <c:pt idx="1">
                  <c:v>0</c:v>
                </c:pt>
                <c:pt idx="2">
                  <c:v>0</c:v>
                </c:pt>
                <c:pt idx="3">
                  <c:v>0.36363636363636365</c:v>
                </c:pt>
                <c:pt idx="4">
                  <c:v>0.90909090909090906</c:v>
                </c:pt>
                <c:pt idx="5">
                  <c:v>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Integration </a:t>
            </a:r>
            <a:r>
              <a:rPr lang="sl-SI" dirty="0" smtClean="0"/>
              <a:t>-</a:t>
            </a:r>
            <a:r>
              <a:rPr lang="sl-SI" baseline="0" dirty="0" smtClean="0"/>
              <a:t> </a:t>
            </a:r>
            <a:r>
              <a:rPr lang="en-US" dirty="0" smtClean="0"/>
              <a:t>2010</a:t>
            </a:r>
            <a:endParaRPr lang="en-US" dirty="0"/>
          </a:p>
        </c:rich>
      </c:tx>
      <c:layout>
        <c:manualLayout>
          <c:xMode val="edge"/>
          <c:yMode val="edge"/>
          <c:x val="0.26391975308641974"/>
          <c:y val="6.6872427983539096E-2"/>
        </c:manualLayout>
      </c:layout>
      <c:overlay val="0"/>
    </c:title>
    <c:autoTitleDeleted val="0"/>
    <c:plotArea>
      <c:layout/>
      <c:pieChart>
        <c:varyColors val="1"/>
        <c:ser>
          <c:idx val="0"/>
          <c:order val="0"/>
          <c:tx>
            <c:strRef>
              <c:f>'KIS-2010-2011'!$Q$69</c:f>
              <c:strCache>
                <c:ptCount val="1"/>
                <c:pt idx="0">
                  <c:v>Integragtion (2010)</c:v>
                </c:pt>
              </c:strCache>
            </c:strRef>
          </c:tx>
          <c:dLbls>
            <c:showLegendKey val="0"/>
            <c:showVal val="0"/>
            <c:showCatName val="1"/>
            <c:showSerName val="0"/>
            <c:showPercent val="1"/>
            <c:showBubbleSize val="0"/>
            <c:showLeaderLines val="1"/>
          </c:dLbls>
          <c:cat>
            <c:numRef>
              <c:f>'KIS-2010-2011'!$O$70:$O$75</c:f>
              <c:numCache>
                <c:formatCode>General</c:formatCode>
                <c:ptCount val="6"/>
                <c:pt idx="0">
                  <c:v>10</c:v>
                </c:pt>
                <c:pt idx="1">
                  <c:v>9</c:v>
                </c:pt>
                <c:pt idx="2">
                  <c:v>8</c:v>
                </c:pt>
                <c:pt idx="3">
                  <c:v>7</c:v>
                </c:pt>
                <c:pt idx="4">
                  <c:v>6</c:v>
                </c:pt>
                <c:pt idx="5">
                  <c:v>1</c:v>
                </c:pt>
              </c:numCache>
            </c:numRef>
          </c:cat>
          <c:val>
            <c:numRef>
              <c:f>'KIS-2010-2011'!$Q$70:$Q$75</c:f>
              <c:numCache>
                <c:formatCode>0%</c:formatCode>
                <c:ptCount val="6"/>
                <c:pt idx="0">
                  <c:v>3.0303030303030304E-2</c:v>
                </c:pt>
                <c:pt idx="1">
                  <c:v>0.12121212121212122</c:v>
                </c:pt>
                <c:pt idx="2">
                  <c:v>0.12121212121212122</c:v>
                </c:pt>
                <c:pt idx="3">
                  <c:v>0.19696969696969696</c:v>
                </c:pt>
                <c:pt idx="4">
                  <c:v>3.0303030303030304E-2</c:v>
                </c:pt>
                <c:pt idx="5">
                  <c:v>0.5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Integration </a:t>
            </a:r>
            <a:r>
              <a:rPr lang="sl-SI" dirty="0" smtClean="0"/>
              <a:t>-</a:t>
            </a:r>
            <a:r>
              <a:rPr lang="sl-SI" baseline="0" dirty="0" smtClean="0"/>
              <a:t> </a:t>
            </a:r>
            <a:r>
              <a:rPr lang="en-US" dirty="0" smtClean="0"/>
              <a:t>2011</a:t>
            </a:r>
            <a:endParaRPr lang="en-US" dirty="0"/>
          </a:p>
        </c:rich>
      </c:tx>
      <c:layout>
        <c:manualLayout>
          <c:xMode val="edge"/>
          <c:yMode val="edge"/>
          <c:x val="0.26391975308641974"/>
          <c:y val="8.7448559670781897E-2"/>
        </c:manualLayout>
      </c:layout>
      <c:overlay val="0"/>
    </c:title>
    <c:autoTitleDeleted val="0"/>
    <c:plotArea>
      <c:layout/>
      <c:pieChart>
        <c:varyColors val="1"/>
        <c:ser>
          <c:idx val="0"/>
          <c:order val="0"/>
          <c:tx>
            <c:strRef>
              <c:f>'KIS-2011-2012'!$N$71</c:f>
              <c:strCache>
                <c:ptCount val="1"/>
                <c:pt idx="0">
                  <c:v>Integragtion (2011)</c:v>
                </c:pt>
              </c:strCache>
            </c:strRef>
          </c:tx>
          <c:dLbls>
            <c:showLegendKey val="0"/>
            <c:showVal val="0"/>
            <c:showCatName val="1"/>
            <c:showSerName val="0"/>
            <c:showPercent val="1"/>
            <c:showBubbleSize val="0"/>
            <c:showLeaderLines val="1"/>
          </c:dLbls>
          <c:cat>
            <c:numRef>
              <c:f>'KIS-2011-2012'!$L$72:$L$77</c:f>
              <c:numCache>
                <c:formatCode>General</c:formatCode>
                <c:ptCount val="6"/>
                <c:pt idx="0">
                  <c:v>10</c:v>
                </c:pt>
                <c:pt idx="1">
                  <c:v>9</c:v>
                </c:pt>
                <c:pt idx="2">
                  <c:v>8</c:v>
                </c:pt>
                <c:pt idx="3">
                  <c:v>7</c:v>
                </c:pt>
                <c:pt idx="4">
                  <c:v>6</c:v>
                </c:pt>
                <c:pt idx="5">
                  <c:v>1</c:v>
                </c:pt>
              </c:numCache>
            </c:numRef>
          </c:cat>
          <c:val>
            <c:numRef>
              <c:f>'KIS-2011-2012'!$N$72:$N$77</c:f>
              <c:numCache>
                <c:formatCode>0%</c:formatCode>
                <c:ptCount val="6"/>
                <c:pt idx="0">
                  <c:v>0.13636363636363635</c:v>
                </c:pt>
                <c:pt idx="1">
                  <c:v>9.0909090909090912E-2</c:v>
                </c:pt>
                <c:pt idx="2">
                  <c:v>6.0606060606060608E-2</c:v>
                </c:pt>
                <c:pt idx="3">
                  <c:v>0.10606060606060606</c:v>
                </c:pt>
                <c:pt idx="4">
                  <c:v>0.15151515151515152</c:v>
                </c:pt>
                <c:pt idx="5">
                  <c:v>0.45454545454545453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274691358024689"/>
          <c:y val="6.6872427983539096E-2"/>
        </c:manualLayout>
      </c:layout>
      <c:overlay val="0"/>
    </c:title>
    <c:autoTitleDeleted val="0"/>
    <c:plotArea>
      <c:layout/>
      <c:pieChart>
        <c:varyColors val="1"/>
        <c:ser>
          <c:idx val="0"/>
          <c:order val="0"/>
          <c:tx>
            <c:strRef>
              <c:f>'KIS-2009-2010'!$K$66</c:f>
              <c:strCache>
                <c:ptCount val="1"/>
                <c:pt idx="0">
                  <c:v>Integration - 2009</c:v>
                </c:pt>
              </c:strCache>
            </c:strRef>
          </c:tx>
          <c:dLbls>
            <c:showLegendKey val="0"/>
            <c:showVal val="0"/>
            <c:showCatName val="1"/>
            <c:showSerName val="0"/>
            <c:showPercent val="1"/>
            <c:showBubbleSize val="0"/>
            <c:showLeaderLines val="1"/>
          </c:dLbls>
          <c:cat>
            <c:numRef>
              <c:f>'KIS-2009-2010'!$I$67:$I$72</c:f>
              <c:numCache>
                <c:formatCode>General</c:formatCode>
                <c:ptCount val="6"/>
                <c:pt idx="0">
                  <c:v>10</c:v>
                </c:pt>
                <c:pt idx="1">
                  <c:v>9</c:v>
                </c:pt>
                <c:pt idx="2">
                  <c:v>8</c:v>
                </c:pt>
                <c:pt idx="3">
                  <c:v>7</c:v>
                </c:pt>
                <c:pt idx="4">
                  <c:v>6</c:v>
                </c:pt>
                <c:pt idx="5">
                  <c:v>1</c:v>
                </c:pt>
              </c:numCache>
            </c:numRef>
          </c:cat>
          <c:val>
            <c:numRef>
              <c:f>'KIS-2009-2010'!$K$67:$K$72</c:f>
              <c:numCache>
                <c:formatCode>0%</c:formatCode>
                <c:ptCount val="6"/>
                <c:pt idx="0">
                  <c:v>8.1967213114754092E-2</c:v>
                </c:pt>
                <c:pt idx="1">
                  <c:v>0.26229508196721313</c:v>
                </c:pt>
                <c:pt idx="2">
                  <c:v>0.14754098360655737</c:v>
                </c:pt>
                <c:pt idx="3">
                  <c:v>0.24590163934426229</c:v>
                </c:pt>
                <c:pt idx="4">
                  <c:v>0</c:v>
                </c:pt>
                <c:pt idx="5">
                  <c:v>0.26229508196721313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91A3D-2094-441E-AF71-3216BE98D3C8}" type="datetimeFigureOut">
              <a:rPr lang="sl-SI" smtClean="0"/>
              <a:t>27.8.2013</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E70A9-0B3F-41DE-B4F0-10A1CAAC081B}" type="slidenum">
              <a:rPr lang="sl-SI" smtClean="0"/>
              <a:t>‹#›</a:t>
            </a:fld>
            <a:endParaRPr lang="sl-SI"/>
          </a:p>
        </p:txBody>
      </p:sp>
    </p:spTree>
    <p:extLst>
      <p:ext uri="{BB962C8B-B14F-4D97-AF65-F5344CB8AC3E}">
        <p14:creationId xmlns:p14="http://schemas.microsoft.com/office/powerpoint/2010/main" val="138144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dirty="0"/>
          </a:p>
        </p:txBody>
      </p:sp>
      <p:sp>
        <p:nvSpPr>
          <p:cNvPr id="4" name="Ograda številke diapozitiva 3"/>
          <p:cNvSpPr>
            <a:spLocks noGrp="1"/>
          </p:cNvSpPr>
          <p:nvPr>
            <p:ph type="sldNum" sz="quarter" idx="10"/>
          </p:nvPr>
        </p:nvSpPr>
        <p:spPr/>
        <p:txBody>
          <a:bodyPr/>
          <a:lstStyle/>
          <a:p>
            <a:fld id="{A873D68E-77DE-492F-8D79-0AF60AC8E38C}" type="slidenum">
              <a:rPr lang="sl-SI" smtClean="0"/>
              <a:t>1</a:t>
            </a:fld>
            <a:endParaRPr lang="sl-SI"/>
          </a:p>
        </p:txBody>
      </p:sp>
    </p:spTree>
    <p:extLst>
      <p:ext uri="{BB962C8B-B14F-4D97-AF65-F5344CB8AC3E}">
        <p14:creationId xmlns:p14="http://schemas.microsoft.com/office/powerpoint/2010/main" val="2417198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FA487-1500-488F-AE88-D95355231CE7}" type="slidenum">
              <a:rPr lang="sl-SI"/>
              <a:pPr/>
              <a:t>14</a:t>
            </a:fld>
            <a:endParaRPr lang="sl-SI"/>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a:xfrm>
            <a:off x="914722" y="4343328"/>
            <a:ext cx="5028557" cy="4114653"/>
          </a:xfrm>
        </p:spPr>
        <p:txBody>
          <a:bodyPr/>
          <a:lstStyle/>
          <a:p>
            <a:r>
              <a:rPr lang="sl-SI" dirty="0"/>
              <a:t>Spletne storitve je potrebno na nek način sestavljati, upravljati, nadzorovati… Potrebno je določiti, kateri poslovni procesi oziroma operacije spletnih storitev bodo med seboj sodelovale, kakšno bo zaporedje in podobno. In na tem mestu prideta v poštev orkestracija in koreografija spletnih storitev v poslovne procese. Glavna razlika med njima je v tem, da je koreografija bolj sodelovalnega tipa in omogoča vključevanje vsem udeležencem poslovnih procesov in je povezana z javno izmenjavo sporočil, ki se izmenjajo med več spletnimi storitvami. Orkestracija pa  vključuje poslovno logiko, upravljanje transakcij in na nek način odreja korake v procesu. </a:t>
            </a:r>
            <a:endParaRPr lang="sl-SI" dirty="0" smtClean="0"/>
          </a:p>
          <a:p>
            <a:endParaRPr lang="sl-SI" dirty="0" smtClean="0"/>
          </a:p>
          <a:p>
            <a:r>
              <a:rPr lang="sl-SI" i="1" dirty="0" smtClean="0"/>
              <a:t>Orkestracija se nanaša na izvršilne poslovne procese, ki lahko sodelujejo z internimi in eksternimi spletnimi storitvami na nivoju sporočanja. Vključena je poslovna logika in vrstni red izvrševanja opravil. Orkestracija vključuje upravljanje transakcij med individualnimi storitvami, vključno s potrebnim obravnavanjem napak, kot tudi opisovanjem splošnega procesa. Tako lahko orkestracijo smatramo kot konstrukt med avtomatiziranim procesom in individualnimi storitvami, ki odrejajo korake v procesu. Orkestracija zmeraj pomeni kontrolo iz perspektive enega udeleženca. </a:t>
            </a:r>
          </a:p>
          <a:p>
            <a:r>
              <a:rPr lang="sl-SI" i="1" dirty="0" smtClean="0"/>
              <a:t>Koreografija vključuje predvsem sodelovanje in omogoča vključevanje vseh udeležencev. Koreografija sledi vrstnemu redu sporočil eksternih spletnih storitev [3], ki vključujejo večkratne dele in več virov, vključno s strankami, dobavitelji in partnerji. Koreografija je tipično povezana z javno izmenjavo sporočil, ki se izmenjajo med več spletnimi storitvami, in ne v specifičnem poslovnem procesu, ki se izvrši le na eni strani.</a:t>
            </a:r>
          </a:p>
          <a:p>
            <a:endParaRPr lang="sl-SI"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76DA3-AECE-4E21-9035-DA87C7E3F0CC}" type="slidenum">
              <a:rPr lang="en-US"/>
              <a:pPr/>
              <a:t>15</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685800" y="4343400"/>
            <a:ext cx="5487988" cy="4114800"/>
          </a:xfrm>
        </p:spPr>
        <p:txBody>
          <a:bodyPr/>
          <a:lstStyle/>
          <a:p>
            <a:r>
              <a:rPr lang="sl-SI" dirty="0" smtClean="0"/>
              <a:t>XML je integracijska tehnologija</a:t>
            </a:r>
          </a:p>
          <a:p>
            <a:r>
              <a:rPr lang="sl-SI" dirty="0" smtClean="0"/>
              <a:t>Omogoča izmenjavo elektronskih dokumentov</a:t>
            </a:r>
          </a:p>
          <a:p>
            <a:pPr lvl="1"/>
            <a:r>
              <a:rPr lang="sl-SI" dirty="0" smtClean="0"/>
              <a:t>Znotraj podjetja</a:t>
            </a:r>
          </a:p>
          <a:p>
            <a:pPr lvl="1"/>
            <a:r>
              <a:rPr lang="sl-SI" dirty="0" smtClean="0"/>
              <a:t>Med podjetji</a:t>
            </a:r>
          </a:p>
          <a:p>
            <a:r>
              <a:rPr lang="sl-SI" dirty="0" smtClean="0"/>
              <a:t>XML podpirajo praktično vse platforme</a:t>
            </a:r>
          </a:p>
          <a:p>
            <a:endParaRPr lang="sl-SI" dirty="0" smtClean="0"/>
          </a:p>
          <a:p>
            <a:r>
              <a:rPr lang="sl-SI" dirty="0" smtClean="0"/>
              <a:t>XML omogoča definicijo lastnih besednjakov</a:t>
            </a:r>
          </a:p>
          <a:p>
            <a:r>
              <a:rPr lang="sl-SI" dirty="0" smtClean="0"/>
              <a:t>Poenotenje pri besednjakih za osnovne poslovne dokumente</a:t>
            </a:r>
          </a:p>
          <a:p>
            <a:pPr lvl="1"/>
            <a:r>
              <a:rPr lang="sl-SI" dirty="0" smtClean="0"/>
              <a:t>e-Slog</a:t>
            </a:r>
            <a:endParaRPr lang="sl-SI"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228600" indent="-228600">
              <a:buAutoNum type="arabicPeriod"/>
            </a:pPr>
            <a:r>
              <a:rPr lang="sl-SI" dirty="0" err="1" smtClean="0"/>
              <a:t>How</a:t>
            </a:r>
            <a:r>
              <a:rPr lang="sl-SI" dirty="0" smtClean="0"/>
              <a:t> to do it </a:t>
            </a:r>
            <a:r>
              <a:rPr lang="sl-SI" dirty="0" err="1" smtClean="0"/>
              <a:t>well</a:t>
            </a:r>
            <a:r>
              <a:rPr lang="sl-SI" dirty="0" smtClean="0"/>
              <a:t> </a:t>
            </a:r>
            <a:r>
              <a:rPr lang="sl-SI" dirty="0" err="1" smtClean="0"/>
              <a:t>from</a:t>
            </a:r>
            <a:r>
              <a:rPr lang="sl-SI" dirty="0" smtClean="0"/>
              <a:t> </a:t>
            </a:r>
            <a:r>
              <a:rPr lang="sl-SI" dirty="0" err="1" smtClean="0"/>
              <a:t>the</a:t>
            </a:r>
            <a:r>
              <a:rPr lang="sl-SI" dirty="0" smtClean="0"/>
              <a:t> start</a:t>
            </a:r>
          </a:p>
          <a:p>
            <a:pPr marL="228600" indent="-228600">
              <a:buAutoNum type="arabicPeriod"/>
            </a:pPr>
            <a:r>
              <a:rPr lang="sl-SI" dirty="0" err="1" smtClean="0"/>
              <a:t>How</a:t>
            </a:r>
            <a:r>
              <a:rPr lang="sl-SI" dirty="0" smtClean="0"/>
              <a:t> to </a:t>
            </a:r>
            <a:r>
              <a:rPr lang="sl-SI" dirty="0" err="1" smtClean="0"/>
              <a:t>use</a:t>
            </a:r>
            <a:r>
              <a:rPr lang="sl-SI" dirty="0" smtClean="0"/>
              <a:t> </a:t>
            </a:r>
            <a:r>
              <a:rPr lang="sl-SI" dirty="0" err="1" smtClean="0"/>
              <a:t>what</a:t>
            </a:r>
            <a:r>
              <a:rPr lang="sl-SI" baseline="0" dirty="0" smtClean="0"/>
              <a:t> </a:t>
            </a:r>
            <a:r>
              <a:rPr lang="sl-SI" baseline="0" dirty="0" err="1" smtClean="0"/>
              <a:t>already</a:t>
            </a:r>
            <a:r>
              <a:rPr lang="sl-SI" baseline="0" dirty="0" smtClean="0"/>
              <a:t> </a:t>
            </a:r>
            <a:r>
              <a:rPr lang="sl-SI" baseline="0" dirty="0" err="1" smtClean="0"/>
              <a:t>exists</a:t>
            </a:r>
            <a:endParaRPr lang="sl-SI" dirty="0" smtClean="0"/>
          </a:p>
          <a:p>
            <a:pPr marL="228600" indent="-228600">
              <a:buAutoNum type="arabicPeriod"/>
            </a:pPr>
            <a:r>
              <a:rPr lang="sl-SI" dirty="0" err="1" smtClean="0"/>
              <a:t>How</a:t>
            </a:r>
            <a:r>
              <a:rPr lang="sl-SI" dirty="0" smtClean="0"/>
              <a:t> to </a:t>
            </a:r>
            <a:r>
              <a:rPr lang="sl-SI" dirty="0" err="1" smtClean="0"/>
              <a:t>improve</a:t>
            </a:r>
            <a:r>
              <a:rPr lang="sl-SI" dirty="0" smtClean="0"/>
              <a:t> it</a:t>
            </a:r>
          </a:p>
          <a:p>
            <a:pPr marL="228600" indent="-228600">
              <a:buAutoNum type="arabicPeriod"/>
            </a:pPr>
            <a:r>
              <a:rPr lang="sl-SI" dirty="0" err="1" smtClean="0"/>
              <a:t>How</a:t>
            </a:r>
            <a:r>
              <a:rPr lang="sl-SI" dirty="0" smtClean="0"/>
              <a:t> to </a:t>
            </a:r>
            <a:r>
              <a:rPr lang="sl-SI" dirty="0" err="1" smtClean="0"/>
              <a:t>spend</a:t>
            </a:r>
            <a:r>
              <a:rPr lang="sl-SI" baseline="0" dirty="0" smtClean="0"/>
              <a:t> </a:t>
            </a:r>
            <a:r>
              <a:rPr lang="sl-SI" baseline="0" dirty="0" err="1" smtClean="0"/>
              <a:t>little</a:t>
            </a:r>
            <a:endParaRPr lang="sl-SI" baseline="0" dirty="0" smtClean="0"/>
          </a:p>
          <a:p>
            <a:pPr marL="228600" indent="-228600">
              <a:buAutoNum type="arabicPeriod"/>
            </a:pPr>
            <a:r>
              <a:rPr lang="sl-SI" baseline="0" dirty="0" err="1" smtClean="0"/>
              <a:t>How</a:t>
            </a:r>
            <a:r>
              <a:rPr lang="sl-SI" baseline="0" dirty="0" smtClean="0"/>
              <a:t> to </a:t>
            </a:r>
            <a:r>
              <a:rPr lang="sl-SI" baseline="0" dirty="0" err="1" smtClean="0"/>
              <a:t>earn</a:t>
            </a:r>
            <a:r>
              <a:rPr lang="sl-SI" baseline="0" dirty="0" smtClean="0"/>
              <a:t> </a:t>
            </a:r>
            <a:r>
              <a:rPr lang="sl-SI" baseline="0" dirty="0" err="1" smtClean="0"/>
              <a:t>much</a:t>
            </a:r>
            <a:endParaRPr lang="sl-SI" dirty="0"/>
          </a:p>
        </p:txBody>
      </p:sp>
      <p:sp>
        <p:nvSpPr>
          <p:cNvPr id="4" name="Ograda številke diapozitiva 3"/>
          <p:cNvSpPr>
            <a:spLocks noGrp="1"/>
          </p:cNvSpPr>
          <p:nvPr>
            <p:ph type="sldNum" sz="quarter" idx="10"/>
          </p:nvPr>
        </p:nvSpPr>
        <p:spPr/>
        <p:txBody>
          <a:bodyPr/>
          <a:lstStyle/>
          <a:p>
            <a:fld id="{A873D68E-77DE-492F-8D79-0AF60AC8E38C}" type="slidenum">
              <a:rPr lang="sl-SI" smtClean="0"/>
              <a:t>16</a:t>
            </a:fld>
            <a:endParaRPr lang="sl-SI"/>
          </a:p>
        </p:txBody>
      </p:sp>
    </p:spTree>
    <p:extLst>
      <p:ext uri="{BB962C8B-B14F-4D97-AF65-F5344CB8AC3E}">
        <p14:creationId xmlns:p14="http://schemas.microsoft.com/office/powerpoint/2010/main" val="1885705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228600" indent="-228600">
              <a:buAutoNum type="arabicPeriod"/>
            </a:pPr>
            <a:r>
              <a:rPr lang="sl-SI" dirty="0" err="1" smtClean="0"/>
              <a:t>How</a:t>
            </a:r>
            <a:r>
              <a:rPr lang="sl-SI" dirty="0" smtClean="0"/>
              <a:t> to do it </a:t>
            </a:r>
            <a:r>
              <a:rPr lang="sl-SI" dirty="0" err="1" smtClean="0"/>
              <a:t>well</a:t>
            </a:r>
            <a:r>
              <a:rPr lang="sl-SI" dirty="0" smtClean="0"/>
              <a:t> </a:t>
            </a:r>
            <a:r>
              <a:rPr lang="sl-SI" dirty="0" err="1" smtClean="0"/>
              <a:t>from</a:t>
            </a:r>
            <a:r>
              <a:rPr lang="sl-SI" dirty="0" smtClean="0"/>
              <a:t> </a:t>
            </a:r>
            <a:r>
              <a:rPr lang="sl-SI" dirty="0" err="1" smtClean="0"/>
              <a:t>the</a:t>
            </a:r>
            <a:r>
              <a:rPr lang="sl-SI" dirty="0" smtClean="0"/>
              <a:t> start</a:t>
            </a:r>
          </a:p>
          <a:p>
            <a:pPr marL="228600" indent="-228600">
              <a:buAutoNum type="arabicPeriod"/>
            </a:pPr>
            <a:r>
              <a:rPr lang="sl-SI" dirty="0" err="1" smtClean="0"/>
              <a:t>How</a:t>
            </a:r>
            <a:r>
              <a:rPr lang="sl-SI" dirty="0" smtClean="0"/>
              <a:t> to </a:t>
            </a:r>
            <a:r>
              <a:rPr lang="sl-SI" dirty="0" err="1" smtClean="0"/>
              <a:t>use</a:t>
            </a:r>
            <a:r>
              <a:rPr lang="sl-SI" dirty="0" smtClean="0"/>
              <a:t> </a:t>
            </a:r>
            <a:r>
              <a:rPr lang="sl-SI" dirty="0" err="1" smtClean="0"/>
              <a:t>what</a:t>
            </a:r>
            <a:r>
              <a:rPr lang="sl-SI" baseline="0" dirty="0" smtClean="0"/>
              <a:t> </a:t>
            </a:r>
            <a:r>
              <a:rPr lang="sl-SI" baseline="0" dirty="0" err="1" smtClean="0"/>
              <a:t>already</a:t>
            </a:r>
            <a:r>
              <a:rPr lang="sl-SI" baseline="0" dirty="0" smtClean="0"/>
              <a:t> </a:t>
            </a:r>
            <a:r>
              <a:rPr lang="sl-SI" baseline="0" dirty="0" err="1" smtClean="0"/>
              <a:t>exists</a:t>
            </a:r>
            <a:endParaRPr lang="sl-SI" dirty="0" smtClean="0"/>
          </a:p>
          <a:p>
            <a:pPr marL="228600" indent="-228600">
              <a:buAutoNum type="arabicPeriod"/>
            </a:pPr>
            <a:r>
              <a:rPr lang="sl-SI" dirty="0" err="1" smtClean="0"/>
              <a:t>How</a:t>
            </a:r>
            <a:r>
              <a:rPr lang="sl-SI" dirty="0" smtClean="0"/>
              <a:t> to </a:t>
            </a:r>
            <a:r>
              <a:rPr lang="sl-SI" dirty="0" err="1" smtClean="0"/>
              <a:t>improve</a:t>
            </a:r>
            <a:r>
              <a:rPr lang="sl-SI" dirty="0" smtClean="0"/>
              <a:t> it</a:t>
            </a:r>
          </a:p>
          <a:p>
            <a:pPr marL="228600" indent="-228600">
              <a:buAutoNum type="arabicPeriod"/>
            </a:pPr>
            <a:r>
              <a:rPr lang="sl-SI" dirty="0" err="1" smtClean="0"/>
              <a:t>How</a:t>
            </a:r>
            <a:r>
              <a:rPr lang="sl-SI" dirty="0" smtClean="0"/>
              <a:t> to </a:t>
            </a:r>
            <a:r>
              <a:rPr lang="sl-SI" dirty="0" err="1" smtClean="0"/>
              <a:t>spend</a:t>
            </a:r>
            <a:r>
              <a:rPr lang="sl-SI" baseline="0" dirty="0" smtClean="0"/>
              <a:t> </a:t>
            </a:r>
            <a:r>
              <a:rPr lang="sl-SI" baseline="0" dirty="0" err="1" smtClean="0"/>
              <a:t>little</a:t>
            </a:r>
            <a:endParaRPr lang="sl-SI" baseline="0" dirty="0" smtClean="0"/>
          </a:p>
          <a:p>
            <a:pPr marL="228600" indent="-228600">
              <a:buAutoNum type="arabicPeriod"/>
            </a:pPr>
            <a:r>
              <a:rPr lang="sl-SI" baseline="0" dirty="0" err="1" smtClean="0"/>
              <a:t>How</a:t>
            </a:r>
            <a:r>
              <a:rPr lang="sl-SI" baseline="0" dirty="0" smtClean="0"/>
              <a:t> to </a:t>
            </a:r>
            <a:r>
              <a:rPr lang="sl-SI" baseline="0" dirty="0" err="1" smtClean="0"/>
              <a:t>earn</a:t>
            </a:r>
            <a:r>
              <a:rPr lang="sl-SI" baseline="0" dirty="0" smtClean="0"/>
              <a:t> </a:t>
            </a:r>
            <a:r>
              <a:rPr lang="sl-SI" baseline="0" dirty="0" err="1" smtClean="0"/>
              <a:t>much</a:t>
            </a:r>
            <a:endParaRPr lang="sl-SI" dirty="0"/>
          </a:p>
        </p:txBody>
      </p:sp>
      <p:sp>
        <p:nvSpPr>
          <p:cNvPr id="4" name="Ograda številke diapozitiva 3"/>
          <p:cNvSpPr>
            <a:spLocks noGrp="1"/>
          </p:cNvSpPr>
          <p:nvPr>
            <p:ph type="sldNum" sz="quarter" idx="10"/>
          </p:nvPr>
        </p:nvSpPr>
        <p:spPr/>
        <p:txBody>
          <a:bodyPr/>
          <a:lstStyle/>
          <a:p>
            <a:fld id="{A873D68E-77DE-492F-8D79-0AF60AC8E38C}" type="slidenum">
              <a:rPr lang="sl-SI" smtClean="0"/>
              <a:t>17</a:t>
            </a:fld>
            <a:endParaRPr lang="sl-SI"/>
          </a:p>
        </p:txBody>
      </p:sp>
    </p:spTree>
    <p:extLst>
      <p:ext uri="{BB962C8B-B14F-4D97-AF65-F5344CB8AC3E}">
        <p14:creationId xmlns:p14="http://schemas.microsoft.com/office/powerpoint/2010/main" val="1885705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228600" indent="-228600">
              <a:buAutoNum type="arabicPeriod"/>
            </a:pPr>
            <a:r>
              <a:rPr lang="sl-SI" dirty="0" err="1" smtClean="0"/>
              <a:t>How</a:t>
            </a:r>
            <a:r>
              <a:rPr lang="sl-SI" dirty="0" smtClean="0"/>
              <a:t> to do it </a:t>
            </a:r>
            <a:r>
              <a:rPr lang="sl-SI" dirty="0" err="1" smtClean="0"/>
              <a:t>well</a:t>
            </a:r>
            <a:r>
              <a:rPr lang="sl-SI" dirty="0" smtClean="0"/>
              <a:t> </a:t>
            </a:r>
            <a:r>
              <a:rPr lang="sl-SI" dirty="0" err="1" smtClean="0"/>
              <a:t>from</a:t>
            </a:r>
            <a:r>
              <a:rPr lang="sl-SI" dirty="0" smtClean="0"/>
              <a:t> </a:t>
            </a:r>
            <a:r>
              <a:rPr lang="sl-SI" dirty="0" err="1" smtClean="0"/>
              <a:t>the</a:t>
            </a:r>
            <a:r>
              <a:rPr lang="sl-SI" dirty="0" smtClean="0"/>
              <a:t> start</a:t>
            </a:r>
          </a:p>
          <a:p>
            <a:pPr marL="228600" indent="-228600">
              <a:buAutoNum type="arabicPeriod"/>
            </a:pPr>
            <a:r>
              <a:rPr lang="sl-SI" dirty="0" err="1" smtClean="0"/>
              <a:t>How</a:t>
            </a:r>
            <a:r>
              <a:rPr lang="sl-SI" dirty="0" smtClean="0"/>
              <a:t> to </a:t>
            </a:r>
            <a:r>
              <a:rPr lang="sl-SI" dirty="0" err="1" smtClean="0"/>
              <a:t>use</a:t>
            </a:r>
            <a:r>
              <a:rPr lang="sl-SI" dirty="0" smtClean="0"/>
              <a:t> </a:t>
            </a:r>
            <a:r>
              <a:rPr lang="sl-SI" dirty="0" err="1" smtClean="0"/>
              <a:t>what</a:t>
            </a:r>
            <a:r>
              <a:rPr lang="sl-SI" baseline="0" dirty="0" smtClean="0"/>
              <a:t> </a:t>
            </a:r>
            <a:r>
              <a:rPr lang="sl-SI" baseline="0" dirty="0" err="1" smtClean="0"/>
              <a:t>already</a:t>
            </a:r>
            <a:r>
              <a:rPr lang="sl-SI" baseline="0" dirty="0" smtClean="0"/>
              <a:t> </a:t>
            </a:r>
            <a:r>
              <a:rPr lang="sl-SI" baseline="0" dirty="0" err="1" smtClean="0"/>
              <a:t>exists</a:t>
            </a:r>
            <a:endParaRPr lang="sl-SI" dirty="0" smtClean="0"/>
          </a:p>
          <a:p>
            <a:pPr marL="228600" indent="-228600">
              <a:buAutoNum type="arabicPeriod"/>
            </a:pPr>
            <a:r>
              <a:rPr lang="sl-SI" dirty="0" err="1" smtClean="0"/>
              <a:t>How</a:t>
            </a:r>
            <a:r>
              <a:rPr lang="sl-SI" dirty="0" smtClean="0"/>
              <a:t> to </a:t>
            </a:r>
            <a:r>
              <a:rPr lang="sl-SI" dirty="0" err="1" smtClean="0"/>
              <a:t>improve</a:t>
            </a:r>
            <a:r>
              <a:rPr lang="sl-SI" dirty="0" smtClean="0"/>
              <a:t> it</a:t>
            </a:r>
          </a:p>
          <a:p>
            <a:pPr marL="228600" indent="-228600">
              <a:buAutoNum type="arabicPeriod"/>
            </a:pPr>
            <a:r>
              <a:rPr lang="sl-SI" dirty="0" err="1" smtClean="0"/>
              <a:t>How</a:t>
            </a:r>
            <a:r>
              <a:rPr lang="sl-SI" dirty="0" smtClean="0"/>
              <a:t> to </a:t>
            </a:r>
            <a:r>
              <a:rPr lang="sl-SI" dirty="0" err="1" smtClean="0"/>
              <a:t>spend</a:t>
            </a:r>
            <a:r>
              <a:rPr lang="sl-SI" baseline="0" dirty="0" smtClean="0"/>
              <a:t> </a:t>
            </a:r>
            <a:r>
              <a:rPr lang="sl-SI" baseline="0" dirty="0" err="1" smtClean="0"/>
              <a:t>little</a:t>
            </a:r>
            <a:endParaRPr lang="sl-SI" baseline="0" dirty="0" smtClean="0"/>
          </a:p>
          <a:p>
            <a:pPr marL="228600" indent="-228600">
              <a:buAutoNum type="arabicPeriod"/>
            </a:pPr>
            <a:r>
              <a:rPr lang="sl-SI" baseline="0" dirty="0" err="1" smtClean="0"/>
              <a:t>How</a:t>
            </a:r>
            <a:r>
              <a:rPr lang="sl-SI" baseline="0" dirty="0" smtClean="0"/>
              <a:t> to </a:t>
            </a:r>
            <a:r>
              <a:rPr lang="sl-SI" baseline="0" dirty="0" err="1" smtClean="0"/>
              <a:t>earn</a:t>
            </a:r>
            <a:r>
              <a:rPr lang="sl-SI" baseline="0" dirty="0" smtClean="0"/>
              <a:t> </a:t>
            </a:r>
            <a:r>
              <a:rPr lang="sl-SI" baseline="0" dirty="0" err="1" smtClean="0"/>
              <a:t>much</a:t>
            </a:r>
            <a:endParaRPr lang="sl-SI" dirty="0"/>
          </a:p>
        </p:txBody>
      </p:sp>
      <p:sp>
        <p:nvSpPr>
          <p:cNvPr id="4" name="Ograda številke diapozitiva 3"/>
          <p:cNvSpPr>
            <a:spLocks noGrp="1"/>
          </p:cNvSpPr>
          <p:nvPr>
            <p:ph type="sldNum" sz="quarter" idx="10"/>
          </p:nvPr>
        </p:nvSpPr>
        <p:spPr/>
        <p:txBody>
          <a:bodyPr/>
          <a:lstStyle/>
          <a:p>
            <a:fld id="{A873D68E-77DE-492F-8D79-0AF60AC8E38C}" type="slidenum">
              <a:rPr lang="sl-SI" smtClean="0"/>
              <a:t>20</a:t>
            </a:fld>
            <a:endParaRPr lang="sl-SI"/>
          </a:p>
        </p:txBody>
      </p:sp>
    </p:spTree>
    <p:extLst>
      <p:ext uri="{BB962C8B-B14F-4D97-AF65-F5344CB8AC3E}">
        <p14:creationId xmlns:p14="http://schemas.microsoft.com/office/powerpoint/2010/main" val="188570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dirty="0"/>
          </a:p>
        </p:txBody>
      </p:sp>
      <p:sp>
        <p:nvSpPr>
          <p:cNvPr id="4" name="Ograda številke diapozitiva 3"/>
          <p:cNvSpPr>
            <a:spLocks noGrp="1"/>
          </p:cNvSpPr>
          <p:nvPr>
            <p:ph type="sldNum" sz="quarter" idx="10"/>
          </p:nvPr>
        </p:nvSpPr>
        <p:spPr/>
        <p:txBody>
          <a:bodyPr/>
          <a:lstStyle/>
          <a:p>
            <a:fld id="{A873D68E-77DE-492F-8D79-0AF60AC8E38C}" type="slidenum">
              <a:rPr lang="sl-SI" smtClean="0"/>
              <a:t>4</a:t>
            </a:fld>
            <a:endParaRPr lang="sl-SI"/>
          </a:p>
        </p:txBody>
      </p:sp>
    </p:spTree>
    <p:extLst>
      <p:ext uri="{BB962C8B-B14F-4D97-AF65-F5344CB8AC3E}">
        <p14:creationId xmlns:p14="http://schemas.microsoft.com/office/powerpoint/2010/main" val="73057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A873D68E-77DE-492F-8D79-0AF60AC8E38C}" type="slidenum">
              <a:rPr lang="sl-SI" smtClean="0"/>
              <a:t>5</a:t>
            </a:fld>
            <a:endParaRPr lang="sl-SI"/>
          </a:p>
        </p:txBody>
      </p:sp>
    </p:spTree>
    <p:extLst>
      <p:ext uri="{BB962C8B-B14F-4D97-AF65-F5344CB8AC3E}">
        <p14:creationId xmlns:p14="http://schemas.microsoft.com/office/powerpoint/2010/main" val="8789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dirty="0"/>
          </a:p>
        </p:txBody>
      </p:sp>
      <p:sp>
        <p:nvSpPr>
          <p:cNvPr id="4" name="Ograda številke diapozitiva 3"/>
          <p:cNvSpPr>
            <a:spLocks noGrp="1"/>
          </p:cNvSpPr>
          <p:nvPr>
            <p:ph type="sldNum" sz="quarter" idx="10"/>
          </p:nvPr>
        </p:nvSpPr>
        <p:spPr/>
        <p:txBody>
          <a:bodyPr/>
          <a:lstStyle/>
          <a:p>
            <a:fld id="{A873D68E-77DE-492F-8D79-0AF60AC8E38C}" type="slidenum">
              <a:rPr lang="sl-SI" smtClean="0"/>
              <a:t>7</a:t>
            </a:fld>
            <a:endParaRPr lang="sl-SI"/>
          </a:p>
        </p:txBody>
      </p:sp>
    </p:spTree>
    <p:extLst>
      <p:ext uri="{BB962C8B-B14F-4D97-AF65-F5344CB8AC3E}">
        <p14:creationId xmlns:p14="http://schemas.microsoft.com/office/powerpoint/2010/main" val="2229628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dirty="0"/>
          </a:p>
        </p:txBody>
      </p:sp>
      <p:sp>
        <p:nvSpPr>
          <p:cNvPr id="4" name="Ograda številke diapozitiva 3"/>
          <p:cNvSpPr>
            <a:spLocks noGrp="1"/>
          </p:cNvSpPr>
          <p:nvPr>
            <p:ph type="sldNum" sz="quarter" idx="10"/>
          </p:nvPr>
        </p:nvSpPr>
        <p:spPr/>
        <p:txBody>
          <a:bodyPr/>
          <a:lstStyle/>
          <a:p>
            <a:fld id="{A873D68E-77DE-492F-8D79-0AF60AC8E38C}" type="slidenum">
              <a:rPr lang="sl-SI" smtClean="0"/>
              <a:t>9</a:t>
            </a:fld>
            <a:endParaRPr lang="sl-SI"/>
          </a:p>
        </p:txBody>
      </p:sp>
    </p:spTree>
    <p:extLst>
      <p:ext uri="{BB962C8B-B14F-4D97-AF65-F5344CB8AC3E}">
        <p14:creationId xmlns:p14="http://schemas.microsoft.com/office/powerpoint/2010/main" val="361230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228600" indent="-228600">
              <a:buAutoNum type="arabicPeriod"/>
            </a:pPr>
            <a:endParaRPr lang="sl-SI" dirty="0"/>
          </a:p>
        </p:txBody>
      </p:sp>
      <p:sp>
        <p:nvSpPr>
          <p:cNvPr id="4" name="Ograda številke diapozitiva 3"/>
          <p:cNvSpPr>
            <a:spLocks noGrp="1"/>
          </p:cNvSpPr>
          <p:nvPr>
            <p:ph type="sldNum" sz="quarter" idx="10"/>
          </p:nvPr>
        </p:nvSpPr>
        <p:spPr/>
        <p:txBody>
          <a:bodyPr/>
          <a:lstStyle/>
          <a:p>
            <a:fld id="{A873D68E-77DE-492F-8D79-0AF60AC8E38C}" type="slidenum">
              <a:rPr lang="sl-SI" smtClean="0"/>
              <a:t>10</a:t>
            </a:fld>
            <a:endParaRPr lang="sl-SI"/>
          </a:p>
        </p:txBody>
      </p:sp>
    </p:spTree>
    <p:extLst>
      <p:ext uri="{BB962C8B-B14F-4D97-AF65-F5344CB8AC3E}">
        <p14:creationId xmlns:p14="http://schemas.microsoft.com/office/powerpoint/2010/main" val="188570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228600" indent="-228600">
              <a:buAutoNum type="arabicPeriod"/>
            </a:pPr>
            <a:endParaRPr lang="sl-SI" dirty="0"/>
          </a:p>
        </p:txBody>
      </p:sp>
      <p:sp>
        <p:nvSpPr>
          <p:cNvPr id="4" name="Ograda številke diapozitiva 3"/>
          <p:cNvSpPr>
            <a:spLocks noGrp="1"/>
          </p:cNvSpPr>
          <p:nvPr>
            <p:ph type="sldNum" sz="quarter" idx="10"/>
          </p:nvPr>
        </p:nvSpPr>
        <p:spPr/>
        <p:txBody>
          <a:bodyPr/>
          <a:lstStyle/>
          <a:p>
            <a:fld id="{A873D68E-77DE-492F-8D79-0AF60AC8E38C}" type="slidenum">
              <a:rPr lang="sl-SI" smtClean="0"/>
              <a:t>11</a:t>
            </a:fld>
            <a:endParaRPr lang="sl-SI"/>
          </a:p>
        </p:txBody>
      </p:sp>
    </p:spTree>
    <p:extLst>
      <p:ext uri="{BB962C8B-B14F-4D97-AF65-F5344CB8AC3E}">
        <p14:creationId xmlns:p14="http://schemas.microsoft.com/office/powerpoint/2010/main" val="188570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228600" indent="-228600">
              <a:buAutoNum type="arabicPeriod"/>
            </a:pPr>
            <a:r>
              <a:rPr lang="sl-SI" dirty="0" err="1" smtClean="0"/>
              <a:t>How</a:t>
            </a:r>
            <a:r>
              <a:rPr lang="sl-SI" dirty="0" smtClean="0"/>
              <a:t> to do it </a:t>
            </a:r>
            <a:r>
              <a:rPr lang="sl-SI" dirty="0" err="1" smtClean="0"/>
              <a:t>well</a:t>
            </a:r>
            <a:r>
              <a:rPr lang="sl-SI" dirty="0" smtClean="0"/>
              <a:t> </a:t>
            </a:r>
            <a:r>
              <a:rPr lang="sl-SI" dirty="0" err="1" smtClean="0"/>
              <a:t>from</a:t>
            </a:r>
            <a:r>
              <a:rPr lang="sl-SI" dirty="0" smtClean="0"/>
              <a:t> </a:t>
            </a:r>
            <a:r>
              <a:rPr lang="sl-SI" dirty="0" err="1" smtClean="0"/>
              <a:t>the</a:t>
            </a:r>
            <a:r>
              <a:rPr lang="sl-SI" dirty="0" smtClean="0"/>
              <a:t> start</a:t>
            </a:r>
          </a:p>
          <a:p>
            <a:pPr marL="228600" indent="-228600">
              <a:buAutoNum type="arabicPeriod"/>
            </a:pPr>
            <a:r>
              <a:rPr lang="sl-SI" dirty="0" err="1" smtClean="0"/>
              <a:t>How</a:t>
            </a:r>
            <a:r>
              <a:rPr lang="sl-SI" dirty="0" smtClean="0"/>
              <a:t> to </a:t>
            </a:r>
            <a:r>
              <a:rPr lang="sl-SI" dirty="0" err="1" smtClean="0"/>
              <a:t>use</a:t>
            </a:r>
            <a:r>
              <a:rPr lang="sl-SI" dirty="0" smtClean="0"/>
              <a:t> </a:t>
            </a:r>
            <a:r>
              <a:rPr lang="sl-SI" dirty="0" err="1" smtClean="0"/>
              <a:t>what</a:t>
            </a:r>
            <a:r>
              <a:rPr lang="sl-SI" baseline="0" dirty="0" smtClean="0"/>
              <a:t> </a:t>
            </a:r>
            <a:r>
              <a:rPr lang="sl-SI" baseline="0" dirty="0" err="1" smtClean="0"/>
              <a:t>already</a:t>
            </a:r>
            <a:r>
              <a:rPr lang="sl-SI" baseline="0" dirty="0" smtClean="0"/>
              <a:t> </a:t>
            </a:r>
            <a:r>
              <a:rPr lang="sl-SI" baseline="0" dirty="0" err="1" smtClean="0"/>
              <a:t>exists</a:t>
            </a:r>
            <a:endParaRPr lang="sl-SI" dirty="0" smtClean="0"/>
          </a:p>
          <a:p>
            <a:pPr marL="228600" indent="-228600">
              <a:buAutoNum type="arabicPeriod"/>
            </a:pPr>
            <a:r>
              <a:rPr lang="sl-SI" dirty="0" err="1" smtClean="0"/>
              <a:t>How</a:t>
            </a:r>
            <a:r>
              <a:rPr lang="sl-SI" dirty="0" smtClean="0"/>
              <a:t> to </a:t>
            </a:r>
            <a:r>
              <a:rPr lang="sl-SI" dirty="0" err="1" smtClean="0"/>
              <a:t>improve</a:t>
            </a:r>
            <a:r>
              <a:rPr lang="sl-SI" dirty="0" smtClean="0"/>
              <a:t> it</a:t>
            </a:r>
          </a:p>
          <a:p>
            <a:pPr marL="228600" indent="-228600">
              <a:buAutoNum type="arabicPeriod"/>
            </a:pPr>
            <a:r>
              <a:rPr lang="sl-SI" dirty="0" err="1" smtClean="0"/>
              <a:t>How</a:t>
            </a:r>
            <a:r>
              <a:rPr lang="sl-SI" dirty="0" smtClean="0"/>
              <a:t> to </a:t>
            </a:r>
            <a:r>
              <a:rPr lang="sl-SI" dirty="0" err="1" smtClean="0"/>
              <a:t>spend</a:t>
            </a:r>
            <a:r>
              <a:rPr lang="sl-SI" baseline="0" dirty="0" smtClean="0"/>
              <a:t> </a:t>
            </a:r>
            <a:r>
              <a:rPr lang="sl-SI" baseline="0" dirty="0" err="1" smtClean="0"/>
              <a:t>little</a:t>
            </a:r>
            <a:endParaRPr lang="sl-SI" baseline="0" dirty="0" smtClean="0"/>
          </a:p>
          <a:p>
            <a:pPr marL="228600" indent="-228600">
              <a:buAutoNum type="arabicPeriod"/>
            </a:pPr>
            <a:r>
              <a:rPr lang="sl-SI" baseline="0" dirty="0" err="1" smtClean="0"/>
              <a:t>How</a:t>
            </a:r>
            <a:r>
              <a:rPr lang="sl-SI" baseline="0" dirty="0" smtClean="0"/>
              <a:t> to </a:t>
            </a:r>
            <a:r>
              <a:rPr lang="sl-SI" baseline="0" dirty="0" err="1" smtClean="0"/>
              <a:t>earn</a:t>
            </a:r>
            <a:r>
              <a:rPr lang="sl-SI" baseline="0" dirty="0" smtClean="0"/>
              <a:t> </a:t>
            </a:r>
            <a:r>
              <a:rPr lang="sl-SI" baseline="0" dirty="0" err="1" smtClean="0"/>
              <a:t>much</a:t>
            </a:r>
            <a:endParaRPr lang="sl-SI" dirty="0"/>
          </a:p>
        </p:txBody>
      </p:sp>
      <p:sp>
        <p:nvSpPr>
          <p:cNvPr id="4" name="Ograda številke diapozitiva 3"/>
          <p:cNvSpPr>
            <a:spLocks noGrp="1"/>
          </p:cNvSpPr>
          <p:nvPr>
            <p:ph type="sldNum" sz="quarter" idx="10"/>
          </p:nvPr>
        </p:nvSpPr>
        <p:spPr/>
        <p:txBody>
          <a:bodyPr/>
          <a:lstStyle/>
          <a:p>
            <a:fld id="{A873D68E-77DE-492F-8D79-0AF60AC8E38C}" type="slidenum">
              <a:rPr lang="sl-SI" smtClean="0"/>
              <a:t>12</a:t>
            </a:fld>
            <a:endParaRPr lang="sl-SI"/>
          </a:p>
        </p:txBody>
      </p:sp>
    </p:spTree>
    <p:extLst>
      <p:ext uri="{BB962C8B-B14F-4D97-AF65-F5344CB8AC3E}">
        <p14:creationId xmlns:p14="http://schemas.microsoft.com/office/powerpoint/2010/main" val="1885705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2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1844227" name="Rectangle 3"/>
          <p:cNvSpPr>
            <a:spLocks noGrp="1" noChangeArrowheads="1"/>
          </p:cNvSpPr>
          <p:nvPr>
            <p:ph type="body" idx="1"/>
          </p:nvPr>
        </p:nvSpPr>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27.8.2013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27.8.2013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27.8.2013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27.8.2013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EC69A59C-9A0B-40BC-BEF3-75E63AAC039B}" type="datetimeFigureOut">
              <a:rPr lang="sl-SI" smtClean="0"/>
              <a:t>27.8.2013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EC69A59C-9A0B-40BC-BEF3-75E63AAC039B}" type="datetimeFigureOut">
              <a:rPr lang="sl-SI" smtClean="0"/>
              <a:t>27.8.2013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EC69A59C-9A0B-40BC-BEF3-75E63AAC039B}" type="datetimeFigureOut">
              <a:rPr lang="sl-SI" smtClean="0"/>
              <a:t>27.8.2013</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EC69A59C-9A0B-40BC-BEF3-75E63AAC039B}" type="datetimeFigureOut">
              <a:rPr lang="sl-SI" smtClean="0"/>
              <a:t>27.8.2013</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C69A59C-9A0B-40BC-BEF3-75E63AAC039B}" type="datetimeFigureOut">
              <a:rPr lang="sl-SI" smtClean="0"/>
              <a:t>27.8.2013</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EC69A59C-9A0B-40BC-BEF3-75E63AAC039B}" type="datetimeFigureOut">
              <a:rPr lang="sl-SI" smtClean="0"/>
              <a:t>27.8.2013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EC69A59C-9A0B-40BC-BEF3-75E63AAC039B}" type="datetimeFigureOut">
              <a:rPr lang="sl-SI" smtClean="0"/>
              <a:t>27.8.2013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A59C-9A0B-40BC-BEF3-75E63AAC039B}" type="datetimeFigureOut">
              <a:rPr lang="sl-SI" smtClean="0"/>
              <a:t>27.8.2013</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E4FF0-FB62-447E-B38E-C828BC14EB03}"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gif"/><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en-US" dirty="0"/>
              <a:t>Optimization, simulation and </a:t>
            </a:r>
            <a:r>
              <a:rPr lang="en-US" dirty="0" smtClean="0"/>
              <a:t>integration</a:t>
            </a:r>
            <a:endParaRPr lang="sl-SI" dirty="0"/>
          </a:p>
        </p:txBody>
      </p:sp>
      <p:sp>
        <p:nvSpPr>
          <p:cNvPr id="3" name="Podnaslov 2"/>
          <p:cNvSpPr>
            <a:spLocks noGrp="1"/>
          </p:cNvSpPr>
          <p:nvPr>
            <p:ph type="subTitle" idx="1"/>
          </p:nvPr>
        </p:nvSpPr>
        <p:spPr>
          <a:xfrm>
            <a:off x="1371600" y="4052664"/>
            <a:ext cx="6400800" cy="1752600"/>
          </a:xfrm>
        </p:spPr>
        <p:txBody>
          <a:bodyPr>
            <a:normAutofit fontScale="92500" lnSpcReduction="20000"/>
          </a:bodyPr>
          <a:lstStyle/>
          <a:p>
            <a:r>
              <a:rPr lang="sl-SI" dirty="0" smtClean="0"/>
              <a:t>Maja Pušnik</a:t>
            </a:r>
          </a:p>
          <a:p>
            <a:r>
              <a:rPr lang="en-US" dirty="0" smtClean="0"/>
              <a:t>University of Maribor</a:t>
            </a:r>
          </a:p>
          <a:p>
            <a:r>
              <a:rPr lang="en-US" dirty="0" smtClean="0"/>
              <a:t>Faculty for electrical engineering and computer science</a:t>
            </a:r>
            <a:endParaRPr lang="en-US" dirty="0"/>
          </a:p>
        </p:txBody>
      </p:sp>
    </p:spTree>
    <p:extLst>
      <p:ext uri="{BB962C8B-B14F-4D97-AF65-F5344CB8AC3E}">
        <p14:creationId xmlns:p14="http://schemas.microsoft.com/office/powerpoint/2010/main" val="1173865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Addressing subjects</a:t>
            </a:r>
            <a:endParaRPr lang="en-US" dirty="0"/>
          </a:p>
        </p:txBody>
      </p:sp>
      <p:sp>
        <p:nvSpPr>
          <p:cNvPr id="3" name="Ograda vsebine 2"/>
          <p:cNvSpPr>
            <a:spLocks noGrp="1"/>
          </p:cNvSpPr>
          <p:nvPr>
            <p:ph idx="1"/>
          </p:nvPr>
        </p:nvSpPr>
        <p:spPr/>
        <p:txBody>
          <a:bodyPr>
            <a:normAutofit/>
          </a:bodyPr>
          <a:lstStyle/>
          <a:p>
            <a:pPr lvl="0"/>
            <a:r>
              <a:rPr lang="en-US" sz="2800" dirty="0"/>
              <a:t>Information systems platforms</a:t>
            </a:r>
            <a:r>
              <a:rPr lang="sl-SI" sz="2800" dirty="0"/>
              <a:t> (1)</a:t>
            </a:r>
            <a:endParaRPr lang="en-US" sz="2800" dirty="0"/>
          </a:p>
          <a:p>
            <a:pPr lvl="0"/>
            <a:r>
              <a:rPr lang="en-US" sz="2800" dirty="0"/>
              <a:t>Decision making models and systems</a:t>
            </a:r>
            <a:r>
              <a:rPr lang="sl-SI" sz="2800" dirty="0"/>
              <a:t> (2)</a:t>
            </a:r>
            <a:endParaRPr lang="en-US" sz="2800" dirty="0"/>
          </a:p>
          <a:p>
            <a:pPr lvl="0"/>
            <a:r>
              <a:rPr lang="en-US" sz="2800" dirty="0"/>
              <a:t>System convergence and integration</a:t>
            </a:r>
            <a:r>
              <a:rPr lang="sl-SI" sz="2800" dirty="0"/>
              <a:t> (3)</a:t>
            </a:r>
            <a:endParaRPr lang="en-US" sz="2800" dirty="0"/>
          </a:p>
          <a:p>
            <a:pPr lvl="0"/>
            <a:r>
              <a:rPr lang="en-US" sz="2800" dirty="0"/>
              <a:t>Optimization of business processes</a:t>
            </a:r>
            <a:r>
              <a:rPr lang="sl-SI" sz="2800" dirty="0"/>
              <a:t> (4)</a:t>
            </a:r>
            <a:endParaRPr lang="en-US" sz="2800" dirty="0"/>
          </a:p>
          <a:p>
            <a:pPr lvl="0"/>
            <a:r>
              <a:rPr lang="en-US" sz="2800" dirty="0"/>
              <a:t>Simulation and operational research</a:t>
            </a:r>
            <a:r>
              <a:rPr lang="sl-SI" sz="2800" dirty="0"/>
              <a:t> (4)</a:t>
            </a:r>
            <a:endParaRPr lang="en-US" sz="2800" dirty="0"/>
          </a:p>
        </p:txBody>
      </p:sp>
    </p:spTree>
    <p:extLst>
      <p:ext uri="{BB962C8B-B14F-4D97-AF65-F5344CB8AC3E}">
        <p14:creationId xmlns:p14="http://schemas.microsoft.com/office/powerpoint/2010/main" val="352768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marL="228600" indent="-228600"/>
            <a:r>
              <a:rPr lang="en-US" dirty="0" smtClean="0"/>
              <a:t>How to do well from the start?</a:t>
            </a:r>
            <a:endParaRPr lang="en-US" dirty="0"/>
          </a:p>
        </p:txBody>
      </p:sp>
      <p:sp>
        <p:nvSpPr>
          <p:cNvPr id="3" name="Ograda vsebine 2"/>
          <p:cNvSpPr>
            <a:spLocks noGrp="1"/>
          </p:cNvSpPr>
          <p:nvPr>
            <p:ph idx="1"/>
          </p:nvPr>
        </p:nvSpPr>
        <p:spPr/>
        <p:txBody>
          <a:bodyPr>
            <a:normAutofit/>
          </a:bodyPr>
          <a:lstStyle/>
          <a:p>
            <a:pPr lvl="0"/>
            <a:r>
              <a:rPr lang="en-US" sz="2800" dirty="0"/>
              <a:t>Information systems platforms </a:t>
            </a:r>
          </a:p>
          <a:p>
            <a:pPr lvl="0"/>
            <a:r>
              <a:rPr lang="en-US" sz="2800" dirty="0"/>
              <a:t>Decision making models and systems </a:t>
            </a:r>
          </a:p>
          <a:p>
            <a:pPr lvl="0"/>
            <a:r>
              <a:rPr lang="en-US" sz="2800" dirty="0">
                <a:solidFill>
                  <a:schemeClr val="accent6">
                    <a:lumMod val="60000"/>
                    <a:lumOff val="40000"/>
                  </a:schemeClr>
                </a:solidFill>
              </a:rPr>
              <a:t>System convergence and integration </a:t>
            </a:r>
          </a:p>
          <a:p>
            <a:pPr lvl="0"/>
            <a:r>
              <a:rPr lang="en-US" sz="2800" dirty="0">
                <a:solidFill>
                  <a:schemeClr val="accent6">
                    <a:lumMod val="60000"/>
                    <a:lumOff val="40000"/>
                  </a:schemeClr>
                </a:solidFill>
              </a:rPr>
              <a:t>Optimization of business processes</a:t>
            </a:r>
          </a:p>
          <a:p>
            <a:pPr lvl="0"/>
            <a:r>
              <a:rPr lang="en-US" sz="2800" dirty="0">
                <a:solidFill>
                  <a:schemeClr val="accent6">
                    <a:lumMod val="60000"/>
                    <a:lumOff val="40000"/>
                  </a:schemeClr>
                </a:solidFill>
              </a:rPr>
              <a:t>Simulation and operational research</a:t>
            </a:r>
          </a:p>
        </p:txBody>
      </p:sp>
      <p:pic>
        <p:nvPicPr>
          <p:cNvPr id="1032" name="Picture 8" descr="http://www.vanesagomez.com/css/images/eclip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197" y="4869160"/>
            <a:ext cx="1589162" cy="15891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zoomzum.com/wp-content/uploads/2012/05/Visual_Stud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3429" y="5119221"/>
            <a:ext cx="2740819" cy="106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250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marL="228600" indent="-228600"/>
            <a:r>
              <a:rPr lang="en-US" dirty="0" smtClean="0"/>
              <a:t>How to use what </a:t>
            </a:r>
            <a:r>
              <a:rPr lang="en-US" dirty="0"/>
              <a:t>already</a:t>
            </a:r>
            <a:r>
              <a:rPr lang="en-US" dirty="0" smtClean="0"/>
              <a:t> exists?</a:t>
            </a:r>
            <a:endParaRPr lang="en-US" dirty="0"/>
          </a:p>
        </p:txBody>
      </p:sp>
      <p:sp>
        <p:nvSpPr>
          <p:cNvPr id="3" name="Ograda vsebine 2"/>
          <p:cNvSpPr>
            <a:spLocks noGrp="1"/>
          </p:cNvSpPr>
          <p:nvPr>
            <p:ph idx="1"/>
          </p:nvPr>
        </p:nvSpPr>
        <p:spPr/>
        <p:txBody>
          <a:bodyPr>
            <a:normAutofit/>
          </a:bodyPr>
          <a:lstStyle/>
          <a:p>
            <a:pPr lvl="0"/>
            <a:r>
              <a:rPr lang="en-US" sz="2800" dirty="0">
                <a:solidFill>
                  <a:schemeClr val="accent6">
                    <a:lumMod val="60000"/>
                    <a:lumOff val="40000"/>
                  </a:schemeClr>
                </a:solidFill>
              </a:rPr>
              <a:t>Information systems platforms </a:t>
            </a:r>
          </a:p>
          <a:p>
            <a:pPr lvl="0"/>
            <a:r>
              <a:rPr lang="en-US" sz="2800" dirty="0">
                <a:solidFill>
                  <a:schemeClr val="accent6">
                    <a:lumMod val="60000"/>
                    <a:lumOff val="40000"/>
                  </a:schemeClr>
                </a:solidFill>
              </a:rPr>
              <a:t>Decision making models and systems </a:t>
            </a:r>
          </a:p>
          <a:p>
            <a:pPr lvl="0"/>
            <a:r>
              <a:rPr lang="en-US" sz="2800" dirty="0"/>
              <a:t>System convergence and integration </a:t>
            </a:r>
          </a:p>
          <a:p>
            <a:pPr lvl="0"/>
            <a:r>
              <a:rPr lang="en-US" sz="2800" dirty="0">
                <a:solidFill>
                  <a:schemeClr val="accent6">
                    <a:lumMod val="60000"/>
                    <a:lumOff val="40000"/>
                  </a:schemeClr>
                </a:solidFill>
              </a:rPr>
              <a:t>Optimization of business processes</a:t>
            </a:r>
          </a:p>
          <a:p>
            <a:pPr lvl="0"/>
            <a:r>
              <a:rPr lang="en-US" sz="2800" dirty="0">
                <a:solidFill>
                  <a:schemeClr val="accent6">
                    <a:lumMod val="60000"/>
                    <a:lumOff val="40000"/>
                  </a:schemeClr>
                </a:solidFill>
              </a:rPr>
              <a:t>Simulation and operational research</a:t>
            </a:r>
          </a:p>
        </p:txBody>
      </p:sp>
      <p:pic>
        <p:nvPicPr>
          <p:cNvPr id="1026" name="Picture 2" descr="http://blog.krawler.com/wp-content/uploads/2009/08/web-servic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5125960"/>
            <a:ext cx="1815115" cy="14122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viralpatel.net/2009/06/restful-web-services-res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290" y="5095636"/>
            <a:ext cx="1991499" cy="14250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Q8XZPMtYjqrdn-cA6vyASa2AvQZo9c25lq0buAKWuuXQYYqU2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5701" y="3916358"/>
            <a:ext cx="2315071" cy="90281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4600336"/>
            <a:ext cx="24384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475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04" name="Rectangle 4"/>
          <p:cNvSpPr>
            <a:spLocks noGrp="1" noChangeArrowheads="1"/>
          </p:cNvSpPr>
          <p:nvPr>
            <p:ph type="title"/>
          </p:nvPr>
        </p:nvSpPr>
        <p:spPr>
          <a:xfrm>
            <a:off x="457200" y="290736"/>
            <a:ext cx="8229600" cy="762000"/>
          </a:xfrm>
        </p:spPr>
        <p:txBody>
          <a:bodyPr>
            <a:noAutofit/>
          </a:bodyPr>
          <a:lstStyle/>
          <a:p>
            <a:r>
              <a:rPr lang="en-US" dirty="0"/>
              <a:t>Integration</a:t>
            </a:r>
            <a:r>
              <a:rPr lang="en-US" dirty="0" smtClean="0"/>
              <a:t> example</a:t>
            </a:r>
            <a:r>
              <a:rPr lang="sl-SI" dirty="0" smtClean="0"/>
              <a:t/>
            </a:r>
            <a:br>
              <a:rPr lang="sl-SI" dirty="0" smtClean="0"/>
            </a:br>
            <a:endParaRPr lang="en-US" dirty="0"/>
          </a:p>
        </p:txBody>
      </p:sp>
      <p:pic>
        <p:nvPicPr>
          <p:cNvPr id="1843202" name="Picture 2" descr="internet cloud smalle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160289" y="2689051"/>
            <a:ext cx="4427538" cy="412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843203" name="Text Box 3"/>
          <p:cNvSpPr txBox="1">
            <a:spLocks noChangeArrowheads="1"/>
          </p:cNvSpPr>
          <p:nvPr/>
        </p:nvSpPr>
        <p:spPr bwMode="auto">
          <a:xfrm>
            <a:off x="3801764" y="4692476"/>
            <a:ext cx="9684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smtClean="0">
                <a:solidFill>
                  <a:schemeClr val="bg1">
                    <a:lumMod val="50000"/>
                  </a:schemeClr>
                </a:solidFill>
                <a:latin typeface="+mj-lt"/>
              </a:rPr>
              <a:t>Internet</a:t>
            </a:r>
            <a:endParaRPr lang="en-US" b="1">
              <a:solidFill>
                <a:schemeClr val="bg1">
                  <a:lumMod val="50000"/>
                </a:schemeClr>
              </a:solidFill>
              <a:latin typeface="+mj-lt"/>
            </a:endParaRPr>
          </a:p>
        </p:txBody>
      </p:sp>
      <p:sp>
        <p:nvSpPr>
          <p:cNvPr id="1843205" name="Oval 5"/>
          <p:cNvSpPr>
            <a:spLocks noChangeArrowheads="1"/>
          </p:cNvSpPr>
          <p:nvPr/>
        </p:nvSpPr>
        <p:spPr bwMode="auto">
          <a:xfrm>
            <a:off x="1353839" y="5764713"/>
            <a:ext cx="2736850" cy="519351"/>
          </a:xfrm>
          <a:prstGeom prst="ellipse">
            <a:avLst/>
          </a:prstGeom>
          <a:gradFill rotWithShape="0">
            <a:gsLst>
              <a:gs pos="0">
                <a:srgbClr val="765E00"/>
              </a:gs>
              <a:gs pos="50000">
                <a:srgbClr val="FF9900"/>
              </a:gs>
              <a:gs pos="100000">
                <a:srgbClr val="765E0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3206" name="AutoShape 6"/>
          <p:cNvSpPr>
            <a:spLocks noChangeArrowheads="1"/>
          </p:cNvSpPr>
          <p:nvPr/>
        </p:nvSpPr>
        <p:spPr bwMode="auto">
          <a:xfrm>
            <a:off x="2146002" y="5484639"/>
            <a:ext cx="544512" cy="512762"/>
          </a:xfrm>
          <a:prstGeom prst="can">
            <a:avLst>
              <a:gd name="adj" fmla="val 27116"/>
            </a:avLst>
          </a:prstGeom>
          <a:gradFill rotWithShape="1">
            <a:gsLst>
              <a:gs pos="0">
                <a:schemeClr val="bg1">
                  <a:alpha val="75999"/>
                </a:schemeClr>
              </a:gs>
              <a:gs pos="100000">
                <a:schemeClr val="bg1">
                  <a:gamma/>
                  <a:shade val="42353"/>
                  <a:invGamma/>
                  <a:alpha val="77000"/>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1843207" name="Text Box 7"/>
          <p:cNvSpPr txBox="1">
            <a:spLocks noChangeArrowheads="1"/>
          </p:cNvSpPr>
          <p:nvPr/>
        </p:nvSpPr>
        <p:spPr bwMode="auto">
          <a:xfrm>
            <a:off x="1930102" y="6349826"/>
            <a:ext cx="9627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smtClean="0">
                <a:latin typeface="Tahoma" charset="0"/>
              </a:rPr>
              <a:t>Buyer</a:t>
            </a:r>
            <a:endParaRPr lang="en-US" sz="2400">
              <a:latin typeface="Tahoma" charset="0"/>
            </a:endParaRPr>
          </a:p>
        </p:txBody>
      </p:sp>
      <p:sp>
        <p:nvSpPr>
          <p:cNvPr id="1843208" name="AutoShape 8"/>
          <p:cNvSpPr>
            <a:spLocks noChangeArrowheads="1"/>
          </p:cNvSpPr>
          <p:nvPr/>
        </p:nvSpPr>
        <p:spPr bwMode="auto">
          <a:xfrm>
            <a:off x="1888827" y="5692601"/>
            <a:ext cx="544512" cy="512763"/>
          </a:xfrm>
          <a:prstGeom prst="can">
            <a:avLst>
              <a:gd name="adj" fmla="val 27116"/>
            </a:avLst>
          </a:prstGeom>
          <a:gradFill rotWithShape="1">
            <a:gsLst>
              <a:gs pos="0">
                <a:schemeClr val="bg1">
                  <a:alpha val="75999"/>
                </a:schemeClr>
              </a:gs>
              <a:gs pos="100000">
                <a:schemeClr val="bg1">
                  <a:gamma/>
                  <a:shade val="42353"/>
                  <a:invGamma/>
                  <a:alpha val="77000"/>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pic>
        <p:nvPicPr>
          <p:cNvPr id="1843209" name="Picture 9" descr="dell poweredge 6300"/>
          <p:cNvPicPr>
            <a:picLocks noChangeAspect="1" noChangeArrowheads="1"/>
          </p:cNvPicPr>
          <p:nvPr/>
        </p:nvPicPr>
        <p:blipFill>
          <a:blip r:embed="rId4">
            <a:extLst>
              <a:ext uri="{28A0092B-C50C-407E-A947-70E740481C1C}">
                <a14:useLocalDpi xmlns:a14="http://schemas.microsoft.com/office/drawing/2010/main" val="0"/>
              </a:ext>
            </a:extLst>
          </a:blip>
          <a:srcRect l="13849" t="7732" r="6834" b="10420"/>
          <a:stretch>
            <a:fillRect/>
          </a:stretch>
        </p:blipFill>
        <p:spPr bwMode="auto">
          <a:xfrm>
            <a:off x="2582564" y="5098876"/>
            <a:ext cx="715963" cy="1106488"/>
          </a:xfrm>
          <a:prstGeom prst="rect">
            <a:avLst/>
          </a:prstGeom>
          <a:noFill/>
          <a:extLst>
            <a:ext uri="{909E8E84-426E-40DD-AFC4-6F175D3DCCD1}">
              <a14:hiddenFill xmlns:a14="http://schemas.microsoft.com/office/drawing/2010/main">
                <a:solidFill>
                  <a:srgbClr val="FFFFFF"/>
                </a:solidFill>
              </a14:hiddenFill>
            </a:ext>
          </a:extLst>
        </p:spPr>
      </p:pic>
      <p:sp>
        <p:nvSpPr>
          <p:cNvPr id="1843210" name="Oval 10"/>
          <p:cNvSpPr>
            <a:spLocks noChangeArrowheads="1"/>
          </p:cNvSpPr>
          <p:nvPr/>
        </p:nvSpPr>
        <p:spPr bwMode="auto">
          <a:xfrm>
            <a:off x="5003502" y="4240713"/>
            <a:ext cx="2736850" cy="519351"/>
          </a:xfrm>
          <a:prstGeom prst="ellipse">
            <a:avLst/>
          </a:prstGeom>
          <a:solidFill>
            <a:srgbClr val="003399"/>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latin typeface="+mj-lt"/>
            </a:endParaRPr>
          </a:p>
        </p:txBody>
      </p:sp>
      <p:pic>
        <p:nvPicPr>
          <p:cNvPr id="1843211" name="Picture 11" descr="dell poweredge 2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3427" y="3395489"/>
            <a:ext cx="106362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12" name="AutoShape 12"/>
          <p:cNvSpPr>
            <a:spLocks noChangeArrowheads="1"/>
          </p:cNvSpPr>
          <p:nvPr/>
        </p:nvSpPr>
        <p:spPr bwMode="auto">
          <a:xfrm>
            <a:off x="6681489" y="3971751"/>
            <a:ext cx="525463" cy="495300"/>
          </a:xfrm>
          <a:prstGeom prst="can">
            <a:avLst>
              <a:gd name="adj" fmla="val 27116"/>
            </a:avLst>
          </a:prstGeom>
          <a:gradFill rotWithShape="1">
            <a:gsLst>
              <a:gs pos="0">
                <a:srgbClr val="FFCC00">
                  <a:alpha val="70000"/>
                </a:srgbClr>
              </a:gs>
              <a:gs pos="100000">
                <a:srgbClr val="FFFF99">
                  <a:alpha val="62000"/>
                </a:srgbClr>
              </a:gs>
            </a:gsLst>
            <a:lin ang="1890000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1843213" name="AutoShape 13"/>
          <p:cNvSpPr>
            <a:spLocks noChangeArrowheads="1"/>
          </p:cNvSpPr>
          <p:nvPr/>
        </p:nvSpPr>
        <p:spPr bwMode="auto">
          <a:xfrm>
            <a:off x="6897389" y="4125739"/>
            <a:ext cx="525463" cy="495300"/>
          </a:xfrm>
          <a:prstGeom prst="can">
            <a:avLst>
              <a:gd name="adj" fmla="val 27116"/>
            </a:avLst>
          </a:prstGeom>
          <a:gradFill rotWithShape="1">
            <a:gsLst>
              <a:gs pos="0">
                <a:srgbClr val="FFCC00">
                  <a:alpha val="70000"/>
                </a:srgbClr>
              </a:gs>
              <a:gs pos="100000">
                <a:srgbClr val="FFFF99">
                  <a:alpha val="62000"/>
                </a:srgbClr>
              </a:gs>
            </a:gsLst>
            <a:lin ang="1890000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1843270" name="Text Box 70"/>
          <p:cNvSpPr txBox="1">
            <a:spLocks noChangeArrowheads="1"/>
          </p:cNvSpPr>
          <p:nvPr/>
        </p:nvSpPr>
        <p:spPr bwMode="auto">
          <a:xfrm>
            <a:off x="6046489" y="4811539"/>
            <a:ext cx="12137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smtClean="0">
                <a:latin typeface="+mj-lt"/>
              </a:rPr>
              <a:t>Supplier</a:t>
            </a:r>
            <a:endParaRPr lang="en-US" sz="2400">
              <a:latin typeface="+mj-lt"/>
            </a:endParaRPr>
          </a:p>
        </p:txBody>
      </p:sp>
      <p:sp>
        <p:nvSpPr>
          <p:cNvPr id="1843301" name="Rectangle 101"/>
          <p:cNvSpPr>
            <a:spLocks noChangeArrowheads="1"/>
          </p:cNvSpPr>
          <p:nvPr/>
        </p:nvSpPr>
        <p:spPr bwMode="auto">
          <a:xfrm>
            <a:off x="4318539" y="3290714"/>
            <a:ext cx="739690" cy="369332"/>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smtClean="0">
                <a:solidFill>
                  <a:schemeClr val="hlink"/>
                </a:solidFill>
                <a:latin typeface="+mj-lt"/>
              </a:rPr>
              <a:t>Order</a:t>
            </a:r>
            <a:endParaRPr lang="en-US" sz="1800" b="1">
              <a:solidFill>
                <a:schemeClr val="hlink"/>
              </a:solidFill>
              <a:latin typeface="+mj-lt"/>
            </a:endParaRPr>
          </a:p>
        </p:txBody>
      </p:sp>
      <p:cxnSp>
        <p:nvCxnSpPr>
          <p:cNvPr id="1843302" name="AutoShape 102"/>
          <p:cNvCxnSpPr>
            <a:cxnSpLocks noChangeShapeType="1"/>
            <a:stCxn id="1843209" idx="0"/>
            <a:endCxn id="1843211" idx="1"/>
          </p:cNvCxnSpPr>
          <p:nvPr/>
        </p:nvCxnSpPr>
        <p:spPr bwMode="auto">
          <a:xfrm rot="16200000">
            <a:off x="3781920" y="3207370"/>
            <a:ext cx="1050925" cy="2732088"/>
          </a:xfrm>
          <a:prstGeom prst="curvedConnector2">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43303" name="AutoShape 103"/>
          <p:cNvSpPr>
            <a:spLocks noChangeArrowheads="1"/>
          </p:cNvSpPr>
          <p:nvPr/>
        </p:nvSpPr>
        <p:spPr bwMode="auto">
          <a:xfrm>
            <a:off x="4449464" y="3971751"/>
            <a:ext cx="377825" cy="503238"/>
          </a:xfrm>
          <a:prstGeom prst="foldedCorner">
            <a:avLst>
              <a:gd name="adj" fmla="val 125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cxnSp>
        <p:nvCxnSpPr>
          <p:cNvPr id="1843304" name="AutoShape 104"/>
          <p:cNvCxnSpPr>
            <a:cxnSpLocks noChangeShapeType="1"/>
            <a:stCxn id="1843211" idx="2"/>
            <a:endCxn id="1843209" idx="3"/>
          </p:cNvCxnSpPr>
          <p:nvPr/>
        </p:nvCxnSpPr>
        <p:spPr bwMode="auto">
          <a:xfrm rot="5400000">
            <a:off x="4274839" y="3722514"/>
            <a:ext cx="954088" cy="2906712"/>
          </a:xfrm>
          <a:prstGeom prst="curvedConnector2">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43306" name="AutoShape 106"/>
          <p:cNvSpPr>
            <a:spLocks noChangeArrowheads="1"/>
          </p:cNvSpPr>
          <p:nvPr/>
        </p:nvSpPr>
        <p:spPr bwMode="auto">
          <a:xfrm>
            <a:off x="4422477" y="5268739"/>
            <a:ext cx="377825" cy="503237"/>
          </a:xfrm>
          <a:prstGeom prst="foldedCorner">
            <a:avLst>
              <a:gd name="adj" fmla="val 125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1843315" name="Rectangle 115"/>
          <p:cNvSpPr>
            <a:spLocks noChangeArrowheads="1"/>
          </p:cNvSpPr>
          <p:nvPr/>
        </p:nvSpPr>
        <p:spPr bwMode="auto">
          <a:xfrm>
            <a:off x="4256502" y="5849248"/>
            <a:ext cx="863763" cy="369332"/>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smtClean="0">
                <a:solidFill>
                  <a:schemeClr val="hlink"/>
                </a:solidFill>
                <a:latin typeface="+mj-lt"/>
              </a:rPr>
              <a:t>Invoice</a:t>
            </a:r>
            <a:endParaRPr lang="en-US" sz="1800" b="1">
              <a:solidFill>
                <a:schemeClr val="hlink"/>
              </a:solidFill>
              <a:latin typeface="+mj-lt"/>
            </a:endParaRPr>
          </a:p>
        </p:txBody>
      </p:sp>
      <p:sp>
        <p:nvSpPr>
          <p:cNvPr id="1843322" name="Rectangle 122"/>
          <p:cNvSpPr>
            <a:spLocks noGrp="1" noChangeArrowheads="1"/>
          </p:cNvSpPr>
          <p:nvPr>
            <p:ph type="body" idx="1"/>
          </p:nvPr>
        </p:nvSpPr>
        <p:spPr>
          <a:xfrm>
            <a:off x="457200" y="2466800"/>
            <a:ext cx="8229600" cy="1146175"/>
          </a:xfrm>
        </p:spPr>
        <p:txBody>
          <a:bodyPr>
            <a:normAutofit/>
          </a:bodyPr>
          <a:lstStyle/>
          <a:p>
            <a:pPr marL="0" indent="0" algn="ctr">
              <a:buNone/>
            </a:pPr>
            <a:r>
              <a:rPr lang="en-US" sz="2400" b="1" dirty="0" smtClean="0"/>
              <a:t>Buyer: supplier</a:t>
            </a:r>
            <a:endParaRPr lang="en-US" sz="2400" b="1" dirty="0"/>
          </a:p>
        </p:txBody>
      </p:sp>
      <p:sp>
        <p:nvSpPr>
          <p:cNvPr id="2" name="PoljeZBesedilom 1"/>
          <p:cNvSpPr txBox="1"/>
          <p:nvPr/>
        </p:nvSpPr>
        <p:spPr>
          <a:xfrm>
            <a:off x="323528" y="1268760"/>
            <a:ext cx="7810728" cy="1569660"/>
          </a:xfrm>
          <a:prstGeom prst="rect">
            <a:avLst/>
          </a:prstGeom>
          <a:noFill/>
        </p:spPr>
        <p:txBody>
          <a:bodyPr wrap="none" rtlCol="0">
            <a:spAutoFit/>
          </a:bodyPr>
          <a:lstStyle/>
          <a:p>
            <a:pPr marL="285750" indent="-285750">
              <a:buFont typeface="Arial" pitchFamily="34" charset="0"/>
              <a:buChar char="•"/>
            </a:pPr>
            <a:r>
              <a:rPr lang="en-US" sz="2400" dirty="0"/>
              <a:t>Constant change demand a company to integrate business </a:t>
            </a:r>
            <a:endParaRPr lang="sl-SI" sz="2400" dirty="0" smtClean="0"/>
          </a:p>
          <a:p>
            <a:r>
              <a:rPr lang="sl-SI" sz="2400" dirty="0"/>
              <a:t> </a:t>
            </a:r>
            <a:r>
              <a:rPr lang="sl-SI" sz="2400" dirty="0" smtClean="0"/>
              <a:t>   </a:t>
            </a:r>
            <a:r>
              <a:rPr lang="en-US" sz="2400" dirty="0" smtClean="0"/>
              <a:t>processes </a:t>
            </a:r>
            <a:r>
              <a:rPr lang="en-US" sz="2400" dirty="0"/>
              <a:t>with business </a:t>
            </a:r>
            <a:r>
              <a:rPr lang="en-US" sz="2400" dirty="0" smtClean="0"/>
              <a:t>partners</a:t>
            </a:r>
            <a:r>
              <a:rPr lang="sl-SI" sz="2400" dirty="0"/>
              <a:t> </a:t>
            </a:r>
            <a:r>
              <a:rPr lang="sl-SI" sz="2400" dirty="0" smtClean="0"/>
              <a:t>(24/7)</a:t>
            </a:r>
          </a:p>
          <a:p>
            <a:pPr marL="285750" indent="-285750">
              <a:buFont typeface="Arial" pitchFamily="34" charset="0"/>
              <a:buChar char="•"/>
            </a:pPr>
            <a:endParaRPr lang="en-US" sz="2400" dirty="0"/>
          </a:p>
          <a:p>
            <a:endParaRPr lang="en-US" sz="2400" dirty="0"/>
          </a:p>
        </p:txBody>
      </p:sp>
    </p:spTree>
    <p:extLst>
      <p:ext uri="{BB962C8B-B14F-4D97-AF65-F5344CB8AC3E}">
        <p14:creationId xmlns:p14="http://schemas.microsoft.com/office/powerpoint/2010/main" val="1001029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p:txBody>
          <a:bodyPr>
            <a:normAutofit fontScale="90000"/>
          </a:bodyPr>
          <a:lstStyle/>
          <a:p>
            <a:r>
              <a:rPr lang="en-US" dirty="0" smtClean="0"/>
              <a:t>Orchestration and choreography of web services</a:t>
            </a:r>
            <a:endParaRPr lang="en-US" dirty="0"/>
          </a:p>
        </p:txBody>
      </p:sp>
      <p:sp>
        <p:nvSpPr>
          <p:cNvPr id="3" name="Ograda vsebine 2"/>
          <p:cNvSpPr>
            <a:spLocks noGrp="1"/>
          </p:cNvSpPr>
          <p:nvPr>
            <p:ph idx="1"/>
          </p:nvPr>
        </p:nvSpPr>
        <p:spPr>
          <a:xfrm>
            <a:off x="395536" y="3068960"/>
            <a:ext cx="5186999" cy="3495662"/>
          </a:xfrm>
        </p:spPr>
        <p:txBody>
          <a:bodyPr>
            <a:normAutofit fontScale="70000" lnSpcReduction="20000"/>
          </a:bodyPr>
          <a:lstStyle/>
          <a:p>
            <a:r>
              <a:rPr lang="en-US" dirty="0" smtClean="0"/>
              <a:t>Web services (SOAP or REST) are not enough (they hold only technical information needed for using them)</a:t>
            </a:r>
          </a:p>
          <a:p>
            <a:endParaRPr lang="en-US" dirty="0" smtClean="0"/>
          </a:p>
          <a:p>
            <a:r>
              <a:rPr lang="en-US" dirty="0" smtClean="0"/>
              <a:t>Using BPEL to make a business process out of separate and dispersed web services</a:t>
            </a:r>
          </a:p>
          <a:p>
            <a:r>
              <a:rPr lang="en-US" dirty="0" smtClean="0"/>
              <a:t>Building BPEL in IBM Web sphere designer</a:t>
            </a:r>
            <a:endParaRPr lang="sl-SI" dirty="0" smtClean="0"/>
          </a:p>
          <a:p>
            <a:r>
              <a:rPr lang="sl-SI" dirty="0" smtClean="0"/>
              <a:t>XML in </a:t>
            </a:r>
            <a:r>
              <a:rPr lang="en-US" dirty="0" smtClean="0"/>
              <a:t>the background</a:t>
            </a:r>
          </a:p>
          <a:p>
            <a:endParaRPr lang="en-US" dirty="0" smtClean="0"/>
          </a:p>
          <a:p>
            <a:pPr marL="0" indent="0">
              <a:buNone/>
            </a:pPr>
            <a:endParaRPr lang="en-US"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113" y="955887"/>
            <a:ext cx="319328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55887"/>
            <a:ext cx="4248051" cy="184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4269467"/>
            <a:ext cx="3605939" cy="232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434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rmAutofit/>
          </a:bodyPr>
          <a:lstStyle/>
          <a:p>
            <a:r>
              <a:rPr lang="en-US" smtClean="0"/>
              <a:t>Role of XML related technologies</a:t>
            </a:r>
            <a:endParaRPr lang="en-US"/>
          </a:p>
        </p:txBody>
      </p:sp>
      <p:sp>
        <p:nvSpPr>
          <p:cNvPr id="203779" name="Rectangle 3"/>
          <p:cNvSpPr>
            <a:spLocks noChangeArrowheads="1"/>
          </p:cNvSpPr>
          <p:nvPr/>
        </p:nvSpPr>
        <p:spPr bwMode="auto">
          <a:xfrm>
            <a:off x="611188" y="1341438"/>
            <a:ext cx="2233612" cy="935037"/>
          </a:xfrm>
          <a:prstGeom prst="rect">
            <a:avLst/>
          </a:prstGeom>
          <a:solidFill>
            <a:schemeClr val="accent1"/>
          </a:solidFill>
          <a:ln w="9525">
            <a:solidFill>
              <a:schemeClr val="tx1"/>
            </a:solidFill>
            <a:miter lim="800000"/>
            <a:headEnd/>
            <a:tailEnd/>
          </a:ln>
          <a:effectLst/>
        </p:spPr>
        <p:txBody>
          <a:bodyPr wrap="none" anchor="ctr"/>
          <a:lstStyle/>
          <a:p>
            <a:pPr algn="ctr"/>
            <a:r>
              <a:rPr lang="en-US" b="1" smtClean="0">
                <a:latin typeface="Courier New" pitchFamily="49" charset="0"/>
              </a:rPr>
              <a:t>Aplication1</a:t>
            </a:r>
            <a:endParaRPr lang="en-US" b="1">
              <a:latin typeface="Courier New" pitchFamily="49" charset="0"/>
            </a:endParaRPr>
          </a:p>
        </p:txBody>
      </p:sp>
      <p:sp>
        <p:nvSpPr>
          <p:cNvPr id="203780" name="Line 4"/>
          <p:cNvSpPr>
            <a:spLocks noChangeShapeType="1"/>
          </p:cNvSpPr>
          <p:nvPr/>
        </p:nvSpPr>
        <p:spPr bwMode="auto">
          <a:xfrm>
            <a:off x="2844800" y="1773238"/>
            <a:ext cx="647700" cy="0"/>
          </a:xfrm>
          <a:prstGeom prst="line">
            <a:avLst/>
          </a:prstGeom>
          <a:noFill/>
          <a:ln w="9525">
            <a:solidFill>
              <a:schemeClr val="tx1"/>
            </a:solidFill>
            <a:round/>
            <a:headEnd/>
            <a:tailEnd type="arrow" w="lg" len="lg"/>
          </a:ln>
          <a:effectLst/>
        </p:spPr>
        <p:txBody>
          <a:bodyPr/>
          <a:lstStyle/>
          <a:p>
            <a:endParaRPr lang="en-US"/>
          </a:p>
        </p:txBody>
      </p:sp>
      <p:sp>
        <p:nvSpPr>
          <p:cNvPr id="203781" name="AutoShape 5"/>
          <p:cNvSpPr>
            <a:spLocks noChangeArrowheads="1"/>
          </p:cNvSpPr>
          <p:nvPr/>
        </p:nvSpPr>
        <p:spPr bwMode="auto">
          <a:xfrm>
            <a:off x="3276600" y="1341438"/>
            <a:ext cx="1584325" cy="935037"/>
          </a:xfrm>
          <a:prstGeom prst="parallelogram">
            <a:avLst>
              <a:gd name="adj" fmla="val 42360"/>
            </a:avLst>
          </a:prstGeom>
          <a:solidFill>
            <a:schemeClr val="accent2"/>
          </a:solidFill>
          <a:ln w="9525">
            <a:solidFill>
              <a:schemeClr val="tx1"/>
            </a:solidFill>
            <a:miter lim="800000"/>
            <a:headEnd/>
            <a:tailEnd/>
          </a:ln>
          <a:effectLst/>
        </p:spPr>
        <p:txBody>
          <a:bodyPr wrap="none" anchor="ctr"/>
          <a:lstStyle/>
          <a:p>
            <a:pPr algn="ctr"/>
            <a:r>
              <a:rPr lang="en-US" b="1" smtClean="0">
                <a:solidFill>
                  <a:schemeClr val="bg1"/>
                </a:solidFill>
                <a:latin typeface="Courier New" pitchFamily="49" charset="0"/>
              </a:rPr>
              <a:t>XML</a:t>
            </a:r>
          </a:p>
          <a:p>
            <a:pPr algn="ctr"/>
            <a:r>
              <a:rPr lang="en-US" b="1" smtClean="0">
                <a:solidFill>
                  <a:schemeClr val="bg1"/>
                </a:solidFill>
                <a:latin typeface="Courier New" pitchFamily="49" charset="0"/>
              </a:rPr>
              <a:t>XSD</a:t>
            </a:r>
          </a:p>
          <a:p>
            <a:pPr algn="ctr"/>
            <a:r>
              <a:rPr lang="en-US" b="1" smtClean="0">
                <a:solidFill>
                  <a:schemeClr val="bg1"/>
                </a:solidFill>
                <a:latin typeface="Courier New" pitchFamily="49" charset="0"/>
              </a:rPr>
              <a:t>DTD</a:t>
            </a:r>
            <a:endParaRPr lang="en-US" b="1">
              <a:solidFill>
                <a:schemeClr val="bg1"/>
              </a:solidFill>
              <a:latin typeface="Courier New" pitchFamily="49" charset="0"/>
            </a:endParaRPr>
          </a:p>
        </p:txBody>
      </p:sp>
      <p:sp>
        <p:nvSpPr>
          <p:cNvPr id="203782" name="Line 6"/>
          <p:cNvSpPr>
            <a:spLocks noChangeShapeType="1"/>
          </p:cNvSpPr>
          <p:nvPr/>
        </p:nvSpPr>
        <p:spPr bwMode="auto">
          <a:xfrm>
            <a:off x="4716463" y="1773238"/>
            <a:ext cx="647700" cy="0"/>
          </a:xfrm>
          <a:prstGeom prst="line">
            <a:avLst/>
          </a:prstGeom>
          <a:noFill/>
          <a:ln w="9525">
            <a:solidFill>
              <a:schemeClr val="tx1"/>
            </a:solidFill>
            <a:round/>
            <a:headEnd/>
            <a:tailEnd type="arrow" w="lg" len="lg"/>
          </a:ln>
          <a:effectLst/>
        </p:spPr>
        <p:txBody>
          <a:bodyPr/>
          <a:lstStyle/>
          <a:p>
            <a:endParaRPr lang="en-US"/>
          </a:p>
        </p:txBody>
      </p:sp>
      <p:sp>
        <p:nvSpPr>
          <p:cNvPr id="203783" name="Rectangle 7"/>
          <p:cNvSpPr>
            <a:spLocks noChangeArrowheads="1"/>
          </p:cNvSpPr>
          <p:nvPr/>
        </p:nvSpPr>
        <p:spPr bwMode="auto">
          <a:xfrm>
            <a:off x="5364163" y="1341438"/>
            <a:ext cx="3024187" cy="935037"/>
          </a:xfrm>
          <a:prstGeom prst="rect">
            <a:avLst/>
          </a:prstGeom>
          <a:solidFill>
            <a:srgbClr val="FFFF99"/>
          </a:solidFill>
          <a:ln w="9525">
            <a:solidFill>
              <a:schemeClr val="tx1"/>
            </a:solidFill>
            <a:miter lim="800000"/>
            <a:headEnd/>
            <a:tailEnd/>
          </a:ln>
          <a:effectLst/>
        </p:spPr>
        <p:txBody>
          <a:bodyPr wrap="none" anchor="ctr"/>
          <a:lstStyle/>
          <a:p>
            <a:pPr algn="ctr"/>
            <a:r>
              <a:rPr lang="en-US" b="1" smtClean="0">
                <a:latin typeface="Courier New" pitchFamily="49" charset="0"/>
              </a:rPr>
              <a:t>Transformation</a:t>
            </a:r>
          </a:p>
          <a:p>
            <a:pPr algn="ctr"/>
            <a:r>
              <a:rPr lang="en-US" b="1" smtClean="0">
                <a:latin typeface="Courier New" pitchFamily="49" charset="0"/>
              </a:rPr>
              <a:t>XSLT, Xpath, XQuery</a:t>
            </a:r>
            <a:endParaRPr lang="en-US" b="1">
              <a:latin typeface="Courier New" pitchFamily="49" charset="0"/>
            </a:endParaRPr>
          </a:p>
        </p:txBody>
      </p:sp>
      <p:sp>
        <p:nvSpPr>
          <p:cNvPr id="203784" name="AutoShape 8"/>
          <p:cNvSpPr>
            <a:spLocks noChangeArrowheads="1"/>
          </p:cNvSpPr>
          <p:nvPr/>
        </p:nvSpPr>
        <p:spPr bwMode="auto">
          <a:xfrm>
            <a:off x="5940425" y="2924175"/>
            <a:ext cx="1584325" cy="935038"/>
          </a:xfrm>
          <a:prstGeom prst="parallelogram">
            <a:avLst>
              <a:gd name="adj" fmla="val 42360"/>
            </a:avLst>
          </a:prstGeom>
          <a:solidFill>
            <a:schemeClr val="accent2"/>
          </a:solidFill>
          <a:ln w="9525">
            <a:solidFill>
              <a:schemeClr val="tx1"/>
            </a:solidFill>
            <a:miter lim="800000"/>
            <a:headEnd/>
            <a:tailEnd/>
          </a:ln>
          <a:effectLst/>
        </p:spPr>
        <p:txBody>
          <a:bodyPr wrap="none" anchor="ctr"/>
          <a:lstStyle/>
          <a:p>
            <a:pPr algn="ctr"/>
            <a:r>
              <a:rPr lang="en-US" b="1" smtClean="0">
                <a:solidFill>
                  <a:schemeClr val="bg1"/>
                </a:solidFill>
                <a:latin typeface="Courier New" pitchFamily="49" charset="0"/>
              </a:rPr>
              <a:t>XML</a:t>
            </a:r>
            <a:endParaRPr lang="en-US" b="1">
              <a:solidFill>
                <a:schemeClr val="bg1"/>
              </a:solidFill>
              <a:latin typeface="Courier New" pitchFamily="49" charset="0"/>
            </a:endParaRPr>
          </a:p>
        </p:txBody>
      </p:sp>
      <p:sp>
        <p:nvSpPr>
          <p:cNvPr id="203785" name="Line 9"/>
          <p:cNvSpPr>
            <a:spLocks noChangeShapeType="1"/>
          </p:cNvSpPr>
          <p:nvPr/>
        </p:nvSpPr>
        <p:spPr bwMode="auto">
          <a:xfrm>
            <a:off x="6804025" y="2276475"/>
            <a:ext cx="0" cy="647700"/>
          </a:xfrm>
          <a:prstGeom prst="line">
            <a:avLst/>
          </a:prstGeom>
          <a:noFill/>
          <a:ln w="9525">
            <a:solidFill>
              <a:schemeClr val="tx1"/>
            </a:solidFill>
            <a:round/>
            <a:headEnd/>
            <a:tailEnd type="arrow" w="med" len="med"/>
          </a:ln>
          <a:effectLst/>
        </p:spPr>
        <p:txBody>
          <a:bodyPr/>
          <a:lstStyle/>
          <a:p>
            <a:endParaRPr lang="en-US"/>
          </a:p>
        </p:txBody>
      </p:sp>
      <p:sp>
        <p:nvSpPr>
          <p:cNvPr id="203786" name="Line 10"/>
          <p:cNvSpPr>
            <a:spLocks noChangeShapeType="1"/>
          </p:cNvSpPr>
          <p:nvPr/>
        </p:nvSpPr>
        <p:spPr bwMode="auto">
          <a:xfrm>
            <a:off x="5797550" y="4365625"/>
            <a:ext cx="1943100" cy="0"/>
          </a:xfrm>
          <a:prstGeom prst="line">
            <a:avLst/>
          </a:prstGeom>
          <a:noFill/>
          <a:ln w="57150">
            <a:solidFill>
              <a:schemeClr val="tx1"/>
            </a:solidFill>
            <a:round/>
            <a:headEnd/>
            <a:tailEnd/>
          </a:ln>
          <a:effectLst/>
        </p:spPr>
        <p:txBody>
          <a:bodyPr/>
          <a:lstStyle/>
          <a:p>
            <a:endParaRPr lang="en-US"/>
          </a:p>
        </p:txBody>
      </p:sp>
      <p:sp>
        <p:nvSpPr>
          <p:cNvPr id="203787" name="Line 11"/>
          <p:cNvSpPr>
            <a:spLocks noChangeShapeType="1"/>
          </p:cNvSpPr>
          <p:nvPr/>
        </p:nvSpPr>
        <p:spPr bwMode="auto">
          <a:xfrm>
            <a:off x="5797550" y="4724400"/>
            <a:ext cx="1943100" cy="0"/>
          </a:xfrm>
          <a:prstGeom prst="line">
            <a:avLst/>
          </a:prstGeom>
          <a:noFill/>
          <a:ln w="57150">
            <a:solidFill>
              <a:schemeClr val="tx1"/>
            </a:solidFill>
            <a:round/>
            <a:headEnd/>
            <a:tailEnd/>
          </a:ln>
          <a:effectLst/>
        </p:spPr>
        <p:txBody>
          <a:bodyPr/>
          <a:lstStyle/>
          <a:p>
            <a:endParaRPr lang="en-US"/>
          </a:p>
        </p:txBody>
      </p:sp>
      <p:sp>
        <p:nvSpPr>
          <p:cNvPr id="203788" name="Line 12"/>
          <p:cNvSpPr>
            <a:spLocks noChangeShapeType="1"/>
          </p:cNvSpPr>
          <p:nvPr/>
        </p:nvSpPr>
        <p:spPr bwMode="auto">
          <a:xfrm>
            <a:off x="6804025" y="3860800"/>
            <a:ext cx="0" cy="1512888"/>
          </a:xfrm>
          <a:prstGeom prst="line">
            <a:avLst/>
          </a:prstGeom>
          <a:noFill/>
          <a:ln w="9525">
            <a:solidFill>
              <a:schemeClr val="tx1"/>
            </a:solidFill>
            <a:round/>
            <a:headEnd/>
            <a:tailEnd type="arrow" w="med" len="med"/>
          </a:ln>
          <a:effectLst/>
        </p:spPr>
        <p:txBody>
          <a:bodyPr/>
          <a:lstStyle/>
          <a:p>
            <a:endParaRPr lang="en-US"/>
          </a:p>
        </p:txBody>
      </p:sp>
      <p:sp>
        <p:nvSpPr>
          <p:cNvPr id="203789" name="Rectangle 13"/>
          <p:cNvSpPr>
            <a:spLocks noChangeArrowheads="1"/>
          </p:cNvSpPr>
          <p:nvPr/>
        </p:nvSpPr>
        <p:spPr bwMode="auto">
          <a:xfrm>
            <a:off x="5580063" y="5373688"/>
            <a:ext cx="3024187" cy="935037"/>
          </a:xfrm>
          <a:prstGeom prst="rect">
            <a:avLst/>
          </a:prstGeom>
          <a:solidFill>
            <a:srgbClr val="FFFF99"/>
          </a:solidFill>
          <a:ln w="9525">
            <a:solidFill>
              <a:schemeClr val="tx1"/>
            </a:solidFill>
            <a:miter lim="800000"/>
            <a:headEnd/>
            <a:tailEnd/>
          </a:ln>
          <a:effectLst/>
        </p:spPr>
        <p:txBody>
          <a:bodyPr wrap="none" anchor="ctr"/>
          <a:lstStyle/>
          <a:p>
            <a:pPr algn="ctr"/>
            <a:r>
              <a:rPr lang="en-US" b="1" smtClean="0">
                <a:latin typeface="Courier New" pitchFamily="49" charset="0"/>
              </a:rPr>
              <a:t>Transformation</a:t>
            </a:r>
          </a:p>
          <a:p>
            <a:pPr algn="ctr"/>
            <a:r>
              <a:rPr lang="en-US" b="1" smtClean="0">
                <a:latin typeface="Courier New" pitchFamily="49" charset="0"/>
              </a:rPr>
              <a:t>XSL-FO</a:t>
            </a:r>
            <a:endParaRPr lang="en-US" b="1">
              <a:latin typeface="Courier New" pitchFamily="49" charset="0"/>
            </a:endParaRPr>
          </a:p>
        </p:txBody>
      </p:sp>
      <p:sp>
        <p:nvSpPr>
          <p:cNvPr id="203790" name="AutoShape 14"/>
          <p:cNvSpPr>
            <a:spLocks noChangeArrowheads="1"/>
          </p:cNvSpPr>
          <p:nvPr/>
        </p:nvSpPr>
        <p:spPr bwMode="auto">
          <a:xfrm>
            <a:off x="3419475" y="5373688"/>
            <a:ext cx="1584325" cy="935037"/>
          </a:xfrm>
          <a:prstGeom prst="parallelogram">
            <a:avLst>
              <a:gd name="adj" fmla="val 42360"/>
            </a:avLst>
          </a:prstGeom>
          <a:solidFill>
            <a:schemeClr val="accent2"/>
          </a:solidFill>
          <a:ln w="9525">
            <a:solidFill>
              <a:schemeClr val="tx1"/>
            </a:solidFill>
            <a:miter lim="800000"/>
            <a:headEnd/>
            <a:tailEnd/>
          </a:ln>
          <a:effectLst/>
        </p:spPr>
        <p:txBody>
          <a:bodyPr wrap="none" anchor="ctr"/>
          <a:lstStyle/>
          <a:p>
            <a:pPr algn="ctr"/>
            <a:r>
              <a:rPr lang="en-US" b="1" smtClean="0">
                <a:solidFill>
                  <a:schemeClr val="bg1"/>
                </a:solidFill>
                <a:latin typeface="Courier New" pitchFamily="49" charset="0"/>
              </a:rPr>
              <a:t>XML</a:t>
            </a:r>
          </a:p>
          <a:p>
            <a:pPr algn="ctr"/>
            <a:r>
              <a:rPr lang="en-US" b="1" smtClean="0">
                <a:solidFill>
                  <a:schemeClr val="bg1"/>
                </a:solidFill>
                <a:latin typeface="Courier New" pitchFamily="49" charset="0"/>
              </a:rPr>
              <a:t>XSD</a:t>
            </a:r>
          </a:p>
          <a:p>
            <a:pPr algn="ctr"/>
            <a:r>
              <a:rPr lang="en-US" b="1" smtClean="0">
                <a:solidFill>
                  <a:schemeClr val="bg1"/>
                </a:solidFill>
                <a:latin typeface="Courier New" pitchFamily="49" charset="0"/>
              </a:rPr>
              <a:t>DTD</a:t>
            </a:r>
            <a:endParaRPr lang="en-US" b="1">
              <a:solidFill>
                <a:schemeClr val="bg1"/>
              </a:solidFill>
              <a:latin typeface="Courier New" pitchFamily="49" charset="0"/>
            </a:endParaRPr>
          </a:p>
        </p:txBody>
      </p:sp>
      <p:sp>
        <p:nvSpPr>
          <p:cNvPr id="203791" name="Rectangle 15"/>
          <p:cNvSpPr>
            <a:spLocks noChangeArrowheads="1"/>
          </p:cNvSpPr>
          <p:nvPr/>
        </p:nvSpPr>
        <p:spPr bwMode="auto">
          <a:xfrm>
            <a:off x="611560" y="5373688"/>
            <a:ext cx="2233612" cy="935037"/>
          </a:xfrm>
          <a:prstGeom prst="rect">
            <a:avLst/>
          </a:prstGeom>
          <a:solidFill>
            <a:schemeClr val="accent1"/>
          </a:solidFill>
          <a:ln w="9525">
            <a:solidFill>
              <a:schemeClr val="tx1"/>
            </a:solidFill>
            <a:miter lim="800000"/>
            <a:headEnd/>
            <a:tailEnd/>
          </a:ln>
          <a:effectLst/>
        </p:spPr>
        <p:txBody>
          <a:bodyPr wrap="none" anchor="ctr"/>
          <a:lstStyle/>
          <a:p>
            <a:pPr algn="ctr"/>
            <a:r>
              <a:rPr lang="en-US" b="1" smtClean="0">
                <a:latin typeface="Courier New" pitchFamily="49" charset="0"/>
              </a:rPr>
              <a:t>Application2</a:t>
            </a:r>
            <a:endParaRPr lang="en-US" b="1">
              <a:latin typeface="Courier New" pitchFamily="49" charset="0"/>
            </a:endParaRPr>
          </a:p>
        </p:txBody>
      </p:sp>
      <p:sp>
        <p:nvSpPr>
          <p:cNvPr id="203792" name="Line 16"/>
          <p:cNvSpPr>
            <a:spLocks noChangeShapeType="1"/>
          </p:cNvSpPr>
          <p:nvPr/>
        </p:nvSpPr>
        <p:spPr bwMode="auto">
          <a:xfrm flipH="1">
            <a:off x="4787900" y="5876925"/>
            <a:ext cx="792163" cy="0"/>
          </a:xfrm>
          <a:prstGeom prst="line">
            <a:avLst/>
          </a:prstGeom>
          <a:noFill/>
          <a:ln w="9525">
            <a:solidFill>
              <a:schemeClr val="tx1"/>
            </a:solidFill>
            <a:round/>
            <a:headEnd/>
            <a:tailEnd type="arrow" w="med" len="med"/>
          </a:ln>
          <a:effectLst/>
        </p:spPr>
        <p:txBody>
          <a:bodyPr/>
          <a:lstStyle/>
          <a:p>
            <a:endParaRPr lang="en-US"/>
          </a:p>
        </p:txBody>
      </p:sp>
      <p:sp>
        <p:nvSpPr>
          <p:cNvPr id="203793" name="Line 17"/>
          <p:cNvSpPr>
            <a:spLocks noChangeShapeType="1"/>
          </p:cNvSpPr>
          <p:nvPr/>
        </p:nvSpPr>
        <p:spPr bwMode="auto">
          <a:xfrm flipH="1">
            <a:off x="2916238" y="5876925"/>
            <a:ext cx="647700" cy="0"/>
          </a:xfrm>
          <a:prstGeom prst="line">
            <a:avLst/>
          </a:prstGeom>
          <a:noFill/>
          <a:ln w="9525">
            <a:solidFill>
              <a:schemeClr val="tx1"/>
            </a:solidFill>
            <a:round/>
            <a:headEnd/>
            <a:tailEnd type="arrow" w="med" len="med"/>
          </a:ln>
          <a:effectLst/>
        </p:spPr>
        <p:txBody>
          <a:bodyPr/>
          <a:lstStyle/>
          <a:p>
            <a:endParaRPr lang="en-US"/>
          </a:p>
        </p:txBody>
      </p:sp>
      <p:sp>
        <p:nvSpPr>
          <p:cNvPr id="2" name="PoljeZBesedilom 1"/>
          <p:cNvSpPr txBox="1"/>
          <p:nvPr/>
        </p:nvSpPr>
        <p:spPr>
          <a:xfrm>
            <a:off x="1251631" y="3399135"/>
            <a:ext cx="944105" cy="369332"/>
          </a:xfrm>
          <a:prstGeom prst="rect">
            <a:avLst/>
          </a:prstGeom>
          <a:noFill/>
          <a:ln>
            <a:solidFill>
              <a:schemeClr val="tx1"/>
            </a:solidFill>
          </a:ln>
        </p:spPr>
        <p:txBody>
          <a:bodyPr wrap="none" rtlCol="0">
            <a:spAutoFit/>
          </a:bodyPr>
          <a:lstStyle/>
          <a:p>
            <a:r>
              <a:rPr lang="en-US" i="1" smtClean="0"/>
              <a:t>Inquiery</a:t>
            </a:r>
            <a:endParaRPr lang="en-US" i="1"/>
          </a:p>
        </p:txBody>
      </p:sp>
      <p:cxnSp>
        <p:nvCxnSpPr>
          <p:cNvPr id="4" name="Raven puščični povezovalnik 3"/>
          <p:cNvCxnSpPr/>
          <p:nvPr/>
        </p:nvCxnSpPr>
        <p:spPr bwMode="auto">
          <a:xfrm flipV="1">
            <a:off x="1690257" y="2362200"/>
            <a:ext cx="0" cy="10294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Raven puščični povezovalnik 5"/>
          <p:cNvCxnSpPr>
            <a:stCxn id="2" idx="2"/>
            <a:endCxn id="203791" idx="0"/>
          </p:cNvCxnSpPr>
          <p:nvPr/>
        </p:nvCxnSpPr>
        <p:spPr bwMode="auto">
          <a:xfrm>
            <a:off x="1723684" y="3768467"/>
            <a:ext cx="4682" cy="16052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70414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marL="228600" indent="-228600"/>
            <a:r>
              <a:rPr lang="en-US" dirty="0" smtClean="0"/>
              <a:t>How to improve the old?</a:t>
            </a:r>
            <a:endParaRPr lang="en-US" dirty="0"/>
          </a:p>
        </p:txBody>
      </p:sp>
      <p:sp>
        <p:nvSpPr>
          <p:cNvPr id="3" name="Ograda vsebine 2"/>
          <p:cNvSpPr>
            <a:spLocks noGrp="1"/>
          </p:cNvSpPr>
          <p:nvPr>
            <p:ph idx="1"/>
          </p:nvPr>
        </p:nvSpPr>
        <p:spPr/>
        <p:txBody>
          <a:bodyPr>
            <a:normAutofit/>
          </a:bodyPr>
          <a:lstStyle/>
          <a:p>
            <a:pPr lvl="0"/>
            <a:r>
              <a:rPr lang="en-US" sz="2800" dirty="0">
                <a:solidFill>
                  <a:schemeClr val="accent6">
                    <a:lumMod val="60000"/>
                    <a:lumOff val="40000"/>
                  </a:schemeClr>
                </a:solidFill>
              </a:rPr>
              <a:t>Information systems platforms </a:t>
            </a:r>
          </a:p>
          <a:p>
            <a:pPr lvl="0"/>
            <a:r>
              <a:rPr lang="en-US" sz="2800" dirty="0">
                <a:solidFill>
                  <a:schemeClr val="accent6">
                    <a:lumMod val="60000"/>
                    <a:lumOff val="40000"/>
                  </a:schemeClr>
                </a:solidFill>
              </a:rPr>
              <a:t>Decision making models and systems </a:t>
            </a:r>
          </a:p>
          <a:p>
            <a:pPr lvl="0"/>
            <a:r>
              <a:rPr lang="en-US" sz="2800" dirty="0">
                <a:solidFill>
                  <a:schemeClr val="accent6">
                    <a:lumMod val="60000"/>
                    <a:lumOff val="40000"/>
                  </a:schemeClr>
                </a:solidFill>
              </a:rPr>
              <a:t>System convergence and integration </a:t>
            </a:r>
          </a:p>
          <a:p>
            <a:pPr lvl="0"/>
            <a:r>
              <a:rPr lang="en-US" sz="2800" dirty="0"/>
              <a:t>Optimization of business processes</a:t>
            </a:r>
          </a:p>
          <a:p>
            <a:pPr lvl="0"/>
            <a:r>
              <a:rPr lang="en-US" sz="2800" dirty="0">
                <a:solidFill>
                  <a:schemeClr val="accent6">
                    <a:lumMod val="60000"/>
                    <a:lumOff val="40000"/>
                  </a:schemeClr>
                </a:solidFill>
              </a:rPr>
              <a:t>Simulation and operational research</a:t>
            </a:r>
          </a:p>
        </p:txBody>
      </p:sp>
      <p:pic>
        <p:nvPicPr>
          <p:cNvPr id="2062" name="Picture 14" descr="http://4.bp.blogspot.com/-tw1266sGVmk/T6BZwVpwY2I/AAAAAAAAAaE/zav4J7GxyN8/s1600/img_logo_homeModel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253779"/>
            <a:ext cx="1399909" cy="156706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www.prlog.org/10314630-signavio-is-the-technology-leader-for-collaborative-process-desig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8942" y="4659231"/>
            <a:ext cx="2016224" cy="63859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pluton.cs.pollub.pl/vpapp/visual-paradigm-large-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51" y="5817815"/>
            <a:ext cx="4107582" cy="6962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D:\Vaje_2012_2013\OPP\Slike\bpmn.boundary.error.examp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0511" y="5614127"/>
            <a:ext cx="2347608" cy="11035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3" y="4643171"/>
            <a:ext cx="3340015" cy="84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103" y="5594752"/>
            <a:ext cx="542690" cy="112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avokotnik 4"/>
          <p:cNvSpPr/>
          <p:nvPr/>
        </p:nvSpPr>
        <p:spPr>
          <a:xfrm>
            <a:off x="6300162" y="2929595"/>
            <a:ext cx="2843838" cy="101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600" b="1" dirty="0" smtClean="0">
                <a:solidFill>
                  <a:srgbClr val="0070C0"/>
                </a:solidFill>
              </a:rPr>
              <a:t>BPMN NOTATION</a:t>
            </a:r>
            <a:endParaRPr lang="en-US" sz="3600" b="1" dirty="0">
              <a:solidFill>
                <a:srgbClr val="0070C0"/>
              </a:solidFill>
            </a:endParaRPr>
          </a:p>
        </p:txBody>
      </p:sp>
    </p:spTree>
    <p:extLst>
      <p:ext uri="{BB962C8B-B14F-4D97-AF65-F5344CB8AC3E}">
        <p14:creationId xmlns:p14="http://schemas.microsoft.com/office/powerpoint/2010/main" val="1273388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How to make everyone happy?</a:t>
            </a:r>
            <a:endParaRPr lang="en-US" dirty="0"/>
          </a:p>
        </p:txBody>
      </p:sp>
      <p:sp>
        <p:nvSpPr>
          <p:cNvPr id="3" name="Ograda vsebine 2"/>
          <p:cNvSpPr>
            <a:spLocks noGrp="1"/>
          </p:cNvSpPr>
          <p:nvPr>
            <p:ph idx="1"/>
          </p:nvPr>
        </p:nvSpPr>
        <p:spPr/>
        <p:txBody>
          <a:bodyPr>
            <a:normAutofit/>
          </a:bodyPr>
          <a:lstStyle/>
          <a:p>
            <a:pPr lvl="0"/>
            <a:r>
              <a:rPr lang="en-US" sz="2800" dirty="0">
                <a:solidFill>
                  <a:schemeClr val="accent6">
                    <a:lumMod val="60000"/>
                    <a:lumOff val="40000"/>
                  </a:schemeClr>
                </a:solidFill>
              </a:rPr>
              <a:t>Information systems platforms </a:t>
            </a:r>
          </a:p>
          <a:p>
            <a:pPr lvl="0"/>
            <a:r>
              <a:rPr lang="en-US" sz="2800" dirty="0">
                <a:solidFill>
                  <a:schemeClr val="accent6">
                    <a:lumMod val="60000"/>
                    <a:lumOff val="40000"/>
                  </a:schemeClr>
                </a:solidFill>
              </a:rPr>
              <a:t>Decision making models and systems </a:t>
            </a:r>
          </a:p>
          <a:p>
            <a:pPr lvl="0"/>
            <a:r>
              <a:rPr lang="en-US" sz="2800" dirty="0">
                <a:solidFill>
                  <a:schemeClr val="accent6">
                    <a:lumMod val="60000"/>
                    <a:lumOff val="40000"/>
                  </a:schemeClr>
                </a:solidFill>
              </a:rPr>
              <a:t>System convergence and integration </a:t>
            </a:r>
          </a:p>
          <a:p>
            <a:pPr lvl="0"/>
            <a:r>
              <a:rPr lang="en-US" sz="2800" dirty="0">
                <a:solidFill>
                  <a:schemeClr val="accent6">
                    <a:lumMod val="60000"/>
                    <a:lumOff val="40000"/>
                  </a:schemeClr>
                </a:solidFill>
              </a:rPr>
              <a:t>Optimization of business processes</a:t>
            </a:r>
          </a:p>
          <a:p>
            <a:pPr lvl="0"/>
            <a:r>
              <a:rPr lang="en-US" sz="2800" dirty="0"/>
              <a:t>Simulation and operational research</a:t>
            </a:r>
          </a:p>
        </p:txBody>
      </p:sp>
      <p:pic>
        <p:nvPicPr>
          <p:cNvPr id="5" name="Picture 8" descr="http://blog.logicline.de/wp-content/uploads/2011/06/IBMBPM-e13069486764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680943"/>
            <a:ext cx="1440160" cy="18447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ile:SimpleAONwDrag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4680943"/>
            <a:ext cx="2499391" cy="18745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4491189"/>
            <a:ext cx="2060848"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187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dirty="0" smtClean="0"/>
              <a:t>Focusing on cost-effort-effectiveness </a:t>
            </a:r>
            <a:endParaRPr lang="en-US" dirty="0"/>
          </a:p>
        </p:txBody>
      </p:sp>
      <p:sp>
        <p:nvSpPr>
          <p:cNvPr id="3" name="Ograda vsebine 2"/>
          <p:cNvSpPr>
            <a:spLocks noGrp="1"/>
          </p:cNvSpPr>
          <p:nvPr>
            <p:ph idx="1"/>
          </p:nvPr>
        </p:nvSpPr>
        <p:spPr/>
        <p:txBody>
          <a:bodyPr>
            <a:normAutofit lnSpcReduction="10000"/>
          </a:bodyPr>
          <a:lstStyle/>
          <a:p>
            <a:pPr marL="514350" indent="-514350">
              <a:buAutoNum type="arabicPeriod"/>
            </a:pPr>
            <a:r>
              <a:rPr lang="en-US" dirty="0" smtClean="0"/>
              <a:t>Critical path method</a:t>
            </a:r>
          </a:p>
          <a:p>
            <a:pPr marL="514350" indent="-514350">
              <a:buAutoNum type="arabicPeriod"/>
            </a:pPr>
            <a:r>
              <a:rPr lang="en-US" dirty="0" smtClean="0"/>
              <a:t>Cost analysis</a:t>
            </a:r>
          </a:p>
          <a:p>
            <a:pPr marL="514350" indent="-514350">
              <a:buAutoNum type="arabicPeriod"/>
            </a:pPr>
            <a:r>
              <a:rPr lang="en-US" dirty="0" smtClean="0"/>
              <a:t>Sensitivity analysis</a:t>
            </a:r>
            <a:endParaRPr lang="sl-SI" dirty="0" smtClean="0"/>
          </a:p>
          <a:p>
            <a:pPr marL="514350" indent="-514350">
              <a:buAutoNum type="arabicPeriod"/>
            </a:pPr>
            <a:r>
              <a:rPr lang="en-US" dirty="0" smtClean="0"/>
              <a:t>Graphical methods (learning to use </a:t>
            </a:r>
            <a:r>
              <a:rPr lang="sl-SI" dirty="0" smtClean="0"/>
              <a:t/>
            </a:r>
            <a:br>
              <a:rPr lang="sl-SI" dirty="0" smtClean="0"/>
            </a:br>
            <a:r>
              <a:rPr lang="en-US" dirty="0" smtClean="0"/>
              <a:t>the mathematical knowledge of linear algebra)</a:t>
            </a:r>
          </a:p>
          <a:p>
            <a:pPr marL="514350" indent="-514350">
              <a:buAutoNum type="arabicPeriod"/>
            </a:pPr>
            <a:r>
              <a:rPr lang="en-US" dirty="0" smtClean="0"/>
              <a:t>Learning basic mathematical models in finding solution (linear and nonlinear programming</a:t>
            </a:r>
            <a:r>
              <a:rPr lang="sl-SI" dirty="0" smtClean="0"/>
              <a:t>, </a:t>
            </a:r>
            <a:r>
              <a:rPr lang="en-US" dirty="0" smtClean="0"/>
              <a:t>gradient</a:t>
            </a:r>
            <a:r>
              <a:rPr lang="sl-SI" dirty="0" smtClean="0"/>
              <a:t> </a:t>
            </a:r>
            <a:r>
              <a:rPr lang="en-US" dirty="0" smtClean="0"/>
              <a:t>methods)</a:t>
            </a:r>
            <a:endParaRPr lang="en-US" dirty="0"/>
          </a:p>
        </p:txBody>
      </p:sp>
      <p:grpSp>
        <p:nvGrpSpPr>
          <p:cNvPr id="23" name="Skupina 22"/>
          <p:cNvGrpSpPr/>
          <p:nvPr/>
        </p:nvGrpSpPr>
        <p:grpSpPr>
          <a:xfrm>
            <a:off x="5648672" y="1124744"/>
            <a:ext cx="3459832" cy="2639819"/>
            <a:chOff x="1187624" y="1844824"/>
            <a:chExt cx="7229400" cy="3938736"/>
          </a:xfrm>
        </p:grpSpPr>
        <p:sp>
          <p:nvSpPr>
            <p:cNvPr id="4" name="Elipsa 3"/>
            <p:cNvSpPr/>
            <p:nvPr/>
          </p:nvSpPr>
          <p:spPr>
            <a:xfrm>
              <a:off x="1187624" y="352825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000" dirty="0" smtClean="0">
                  <a:solidFill>
                    <a:srgbClr val="0070C0"/>
                  </a:solidFill>
                </a:rPr>
                <a:t>X1</a:t>
              </a:r>
              <a:endParaRPr lang="sl-SI" sz="1000" dirty="0">
                <a:solidFill>
                  <a:srgbClr val="0070C0"/>
                </a:solidFill>
              </a:endParaRPr>
            </a:p>
          </p:txBody>
        </p:sp>
        <p:sp>
          <p:nvSpPr>
            <p:cNvPr id="5" name="Elipsa 4"/>
            <p:cNvSpPr/>
            <p:nvPr/>
          </p:nvSpPr>
          <p:spPr>
            <a:xfrm>
              <a:off x="4355976" y="184482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000" dirty="0" smtClean="0">
                  <a:solidFill>
                    <a:srgbClr val="0070C0"/>
                  </a:solidFill>
                </a:rPr>
                <a:t>X2</a:t>
              </a:r>
              <a:endParaRPr lang="sl-SI" sz="1000" dirty="0">
                <a:solidFill>
                  <a:srgbClr val="0070C0"/>
                </a:solidFill>
              </a:endParaRPr>
            </a:p>
          </p:txBody>
        </p:sp>
        <p:sp>
          <p:nvSpPr>
            <p:cNvPr id="6" name="Elipsa 5"/>
            <p:cNvSpPr/>
            <p:nvPr/>
          </p:nvSpPr>
          <p:spPr>
            <a:xfrm>
              <a:off x="4355976" y="352825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000" dirty="0" smtClean="0">
                  <a:solidFill>
                    <a:srgbClr val="0070C0"/>
                  </a:solidFill>
                </a:rPr>
                <a:t>X3</a:t>
              </a:r>
              <a:endParaRPr lang="sl-SI" sz="1000" dirty="0">
                <a:solidFill>
                  <a:srgbClr val="0070C0"/>
                </a:solidFill>
              </a:endParaRPr>
            </a:p>
          </p:txBody>
        </p:sp>
        <p:sp>
          <p:nvSpPr>
            <p:cNvPr id="7" name="Elipsa 6"/>
            <p:cNvSpPr/>
            <p:nvPr/>
          </p:nvSpPr>
          <p:spPr>
            <a:xfrm>
              <a:off x="4499992" y="486916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000" dirty="0" smtClean="0">
                  <a:solidFill>
                    <a:srgbClr val="0070C0"/>
                  </a:solidFill>
                </a:rPr>
                <a:t>X4</a:t>
              </a:r>
              <a:endParaRPr lang="sl-SI" sz="1000" dirty="0">
                <a:solidFill>
                  <a:srgbClr val="0070C0"/>
                </a:solidFill>
              </a:endParaRPr>
            </a:p>
          </p:txBody>
        </p:sp>
        <p:sp>
          <p:nvSpPr>
            <p:cNvPr id="8" name="Elipsa 7"/>
            <p:cNvSpPr/>
            <p:nvPr/>
          </p:nvSpPr>
          <p:spPr>
            <a:xfrm>
              <a:off x="7502624" y="352825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000" dirty="0" smtClean="0">
                  <a:solidFill>
                    <a:srgbClr val="0070C0"/>
                  </a:solidFill>
                </a:rPr>
                <a:t>X5</a:t>
              </a:r>
              <a:endParaRPr lang="sl-SI" sz="1000" dirty="0">
                <a:solidFill>
                  <a:srgbClr val="0070C0"/>
                </a:solidFill>
              </a:endParaRPr>
            </a:p>
          </p:txBody>
        </p:sp>
        <p:cxnSp>
          <p:nvCxnSpPr>
            <p:cNvPr id="9" name="Raven puščični povezovalnik 8"/>
            <p:cNvCxnSpPr>
              <a:stCxn id="4" idx="0"/>
            </p:cNvCxnSpPr>
            <p:nvPr/>
          </p:nvCxnSpPr>
          <p:spPr>
            <a:xfrm flipV="1">
              <a:off x="1644824" y="2204864"/>
              <a:ext cx="2711152" cy="1323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Raven puščični povezovalnik 9"/>
            <p:cNvCxnSpPr>
              <a:stCxn id="4" idx="6"/>
              <a:endCxn id="6" idx="2"/>
            </p:cNvCxnSpPr>
            <p:nvPr/>
          </p:nvCxnSpPr>
          <p:spPr>
            <a:xfrm>
              <a:off x="2102024" y="3985459"/>
              <a:ext cx="22539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Raven puščični povezovalnik 10"/>
            <p:cNvCxnSpPr>
              <a:stCxn id="4" idx="4"/>
              <a:endCxn id="7" idx="2"/>
            </p:cNvCxnSpPr>
            <p:nvPr/>
          </p:nvCxnSpPr>
          <p:spPr>
            <a:xfrm>
              <a:off x="1644824" y="4442659"/>
              <a:ext cx="2855168" cy="8837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Raven puščični povezovalnik 11"/>
            <p:cNvCxnSpPr>
              <a:stCxn id="5" idx="6"/>
              <a:endCxn id="8" idx="1"/>
            </p:cNvCxnSpPr>
            <p:nvPr/>
          </p:nvCxnSpPr>
          <p:spPr>
            <a:xfrm>
              <a:off x="5270376" y="2302024"/>
              <a:ext cx="2366159" cy="1360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Raven puščični povezovalnik 12"/>
            <p:cNvCxnSpPr>
              <a:stCxn id="6" idx="6"/>
              <a:endCxn id="8" idx="2"/>
            </p:cNvCxnSpPr>
            <p:nvPr/>
          </p:nvCxnSpPr>
          <p:spPr>
            <a:xfrm>
              <a:off x="5270376" y="3985459"/>
              <a:ext cx="22322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Raven puščični povezovalnik 13"/>
            <p:cNvCxnSpPr>
              <a:stCxn id="7" idx="6"/>
            </p:cNvCxnSpPr>
            <p:nvPr/>
          </p:nvCxnSpPr>
          <p:spPr>
            <a:xfrm flipV="1">
              <a:off x="5414392" y="4442659"/>
              <a:ext cx="2397968" cy="8837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Raven povezovalnik 14"/>
            <p:cNvCxnSpPr>
              <a:stCxn id="5" idx="4"/>
              <a:endCxn id="6" idx="0"/>
            </p:cNvCxnSpPr>
            <p:nvPr/>
          </p:nvCxnSpPr>
          <p:spPr>
            <a:xfrm>
              <a:off x="4813176" y="2759224"/>
              <a:ext cx="0" cy="769035"/>
            </a:xfrm>
            <a:prstGeom prst="line">
              <a:avLst/>
            </a:prstGeom>
            <a:ln>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PoljeZBesedilom 15"/>
            <p:cNvSpPr txBox="1"/>
            <p:nvPr/>
          </p:nvSpPr>
          <p:spPr>
            <a:xfrm>
              <a:off x="2843807" y="2759224"/>
              <a:ext cx="539941" cy="367373"/>
            </a:xfrm>
            <a:prstGeom prst="rect">
              <a:avLst/>
            </a:prstGeom>
            <a:noFill/>
          </p:spPr>
          <p:txBody>
            <a:bodyPr wrap="none" rtlCol="0">
              <a:spAutoFit/>
            </a:bodyPr>
            <a:lstStyle/>
            <a:p>
              <a:r>
                <a:rPr lang="sl-SI" sz="1000" dirty="0" smtClean="0">
                  <a:solidFill>
                    <a:srgbClr val="0070C0"/>
                  </a:solidFill>
                </a:rPr>
                <a:t>A</a:t>
              </a:r>
              <a:endParaRPr lang="sl-SI" sz="1000" dirty="0">
                <a:solidFill>
                  <a:srgbClr val="0070C0"/>
                </a:solidFill>
              </a:endParaRPr>
            </a:p>
          </p:txBody>
        </p:sp>
        <p:sp>
          <p:nvSpPr>
            <p:cNvPr id="17" name="PoljeZBesedilom 16"/>
            <p:cNvSpPr txBox="1"/>
            <p:nvPr/>
          </p:nvSpPr>
          <p:spPr>
            <a:xfrm>
              <a:off x="3072408" y="3861048"/>
              <a:ext cx="533242" cy="367373"/>
            </a:xfrm>
            <a:prstGeom prst="rect">
              <a:avLst/>
            </a:prstGeom>
            <a:noFill/>
          </p:spPr>
          <p:txBody>
            <a:bodyPr wrap="none" rtlCol="0">
              <a:spAutoFit/>
            </a:bodyPr>
            <a:lstStyle/>
            <a:p>
              <a:r>
                <a:rPr lang="sl-SI" sz="1000" dirty="0" smtClean="0">
                  <a:solidFill>
                    <a:srgbClr val="0070C0"/>
                  </a:solidFill>
                </a:rPr>
                <a:t>B</a:t>
              </a:r>
              <a:endParaRPr lang="sl-SI" sz="1000" dirty="0">
                <a:solidFill>
                  <a:srgbClr val="0070C0"/>
                </a:solidFill>
              </a:endParaRPr>
            </a:p>
          </p:txBody>
        </p:sp>
        <p:sp>
          <p:nvSpPr>
            <p:cNvPr id="18" name="PoljeZBesedilom 17"/>
            <p:cNvSpPr txBox="1"/>
            <p:nvPr/>
          </p:nvSpPr>
          <p:spPr>
            <a:xfrm>
              <a:off x="3161524" y="5157192"/>
              <a:ext cx="529895" cy="367373"/>
            </a:xfrm>
            <a:prstGeom prst="rect">
              <a:avLst/>
            </a:prstGeom>
            <a:noFill/>
          </p:spPr>
          <p:txBody>
            <a:bodyPr wrap="none" rtlCol="0">
              <a:spAutoFit/>
            </a:bodyPr>
            <a:lstStyle/>
            <a:p>
              <a:r>
                <a:rPr lang="sl-SI" sz="1000" dirty="0" smtClean="0">
                  <a:solidFill>
                    <a:srgbClr val="0070C0"/>
                  </a:solidFill>
                </a:rPr>
                <a:t>C</a:t>
              </a:r>
              <a:endParaRPr lang="sl-SI" sz="1000" dirty="0">
                <a:solidFill>
                  <a:srgbClr val="0070C0"/>
                </a:solidFill>
              </a:endParaRPr>
            </a:p>
          </p:txBody>
        </p:sp>
        <p:sp>
          <p:nvSpPr>
            <p:cNvPr id="19" name="PoljeZBesedilom 18"/>
            <p:cNvSpPr txBox="1"/>
            <p:nvPr/>
          </p:nvSpPr>
          <p:spPr>
            <a:xfrm>
              <a:off x="6613377" y="2866560"/>
              <a:ext cx="549992" cy="367373"/>
            </a:xfrm>
            <a:prstGeom prst="rect">
              <a:avLst/>
            </a:prstGeom>
            <a:noFill/>
          </p:spPr>
          <p:txBody>
            <a:bodyPr wrap="none" rtlCol="0">
              <a:spAutoFit/>
            </a:bodyPr>
            <a:lstStyle/>
            <a:p>
              <a:r>
                <a:rPr lang="sl-SI" sz="1000" dirty="0" smtClean="0">
                  <a:solidFill>
                    <a:srgbClr val="0070C0"/>
                  </a:solidFill>
                </a:rPr>
                <a:t>D</a:t>
              </a:r>
              <a:endParaRPr lang="sl-SI" sz="1000" dirty="0">
                <a:solidFill>
                  <a:srgbClr val="0070C0"/>
                </a:solidFill>
              </a:endParaRPr>
            </a:p>
          </p:txBody>
        </p:sp>
        <p:sp>
          <p:nvSpPr>
            <p:cNvPr id="20" name="PoljeZBesedilom 19"/>
            <p:cNvSpPr txBox="1"/>
            <p:nvPr/>
          </p:nvSpPr>
          <p:spPr>
            <a:xfrm>
              <a:off x="6156176" y="4045714"/>
              <a:ext cx="516497" cy="367373"/>
            </a:xfrm>
            <a:prstGeom prst="rect">
              <a:avLst/>
            </a:prstGeom>
            <a:noFill/>
          </p:spPr>
          <p:txBody>
            <a:bodyPr wrap="none" rtlCol="0">
              <a:spAutoFit/>
            </a:bodyPr>
            <a:lstStyle/>
            <a:p>
              <a:r>
                <a:rPr lang="sl-SI" sz="1000" dirty="0" smtClean="0">
                  <a:solidFill>
                    <a:srgbClr val="0070C0"/>
                  </a:solidFill>
                </a:rPr>
                <a:t>E</a:t>
              </a:r>
              <a:endParaRPr lang="sl-SI" sz="1000" dirty="0">
                <a:solidFill>
                  <a:srgbClr val="0070C0"/>
                </a:solidFill>
              </a:endParaRPr>
            </a:p>
          </p:txBody>
        </p:sp>
        <p:sp>
          <p:nvSpPr>
            <p:cNvPr id="21" name="PoljeZBesedilom 20"/>
            <p:cNvSpPr txBox="1"/>
            <p:nvPr/>
          </p:nvSpPr>
          <p:spPr>
            <a:xfrm>
              <a:off x="6453455" y="5157192"/>
              <a:ext cx="45719" cy="367373"/>
            </a:xfrm>
            <a:prstGeom prst="rect">
              <a:avLst/>
            </a:prstGeom>
            <a:noFill/>
          </p:spPr>
          <p:txBody>
            <a:bodyPr wrap="square" rtlCol="0">
              <a:spAutoFit/>
            </a:bodyPr>
            <a:lstStyle/>
            <a:p>
              <a:r>
                <a:rPr lang="sl-SI" sz="1000" dirty="0" smtClean="0">
                  <a:solidFill>
                    <a:srgbClr val="0070C0"/>
                  </a:solidFill>
                </a:rPr>
                <a:t>F</a:t>
              </a:r>
              <a:endParaRPr lang="sl-SI" sz="1000" dirty="0">
                <a:solidFill>
                  <a:srgbClr val="0070C0"/>
                </a:solidFill>
              </a:endParaRPr>
            </a:p>
          </p:txBody>
        </p:sp>
        <p:sp>
          <p:nvSpPr>
            <p:cNvPr id="22" name="PoljeZBesedilom 21"/>
            <p:cNvSpPr txBox="1"/>
            <p:nvPr/>
          </p:nvSpPr>
          <p:spPr>
            <a:xfrm>
              <a:off x="4957191" y="3143741"/>
              <a:ext cx="1239990" cy="367373"/>
            </a:xfrm>
            <a:prstGeom prst="rect">
              <a:avLst/>
            </a:prstGeom>
            <a:noFill/>
          </p:spPr>
          <p:txBody>
            <a:bodyPr wrap="none" rtlCol="0">
              <a:spAutoFit/>
            </a:bodyPr>
            <a:lstStyle/>
            <a:p>
              <a:r>
                <a:rPr lang="sl-SI" sz="1000" dirty="0" err="1" smtClean="0">
                  <a:solidFill>
                    <a:srgbClr val="0070C0"/>
                  </a:solidFill>
                </a:rPr>
                <a:t>Dummy</a:t>
              </a:r>
              <a:endParaRPr lang="sl-SI" sz="1000" dirty="0">
                <a:solidFill>
                  <a:srgbClr val="0070C0"/>
                </a:solidFill>
              </a:endParaRPr>
            </a:p>
          </p:txBody>
        </p:sp>
      </p:grpSp>
    </p:spTree>
    <p:extLst>
      <p:ext uri="{BB962C8B-B14F-4D97-AF65-F5344CB8AC3E}">
        <p14:creationId xmlns:p14="http://schemas.microsoft.com/office/powerpoint/2010/main" val="1826762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65" y="223300"/>
            <a:ext cx="3960440" cy="2253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56" y="4795332"/>
            <a:ext cx="4021941" cy="168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683" y="522418"/>
            <a:ext cx="4140049" cy="311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977" y="2780928"/>
            <a:ext cx="393002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3879" y="3739203"/>
            <a:ext cx="4189853" cy="2570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794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7"/>
          <p:cNvSpPr>
            <a:spLocks noGrp="1"/>
          </p:cNvSpPr>
          <p:nvPr>
            <p:ph type="title"/>
          </p:nvPr>
        </p:nvSpPr>
        <p:spPr/>
        <p:txBody>
          <a:bodyPr/>
          <a:lstStyle/>
          <a:p>
            <a:endParaRPr lang="en-US"/>
          </a:p>
        </p:txBody>
      </p:sp>
      <p:sp>
        <p:nvSpPr>
          <p:cNvPr id="11" name="Ograda vsebine 10"/>
          <p:cNvSpPr>
            <a:spLocks noGrp="1"/>
          </p:cNvSpPr>
          <p:nvPr>
            <p:ph sz="quarter" idx="4"/>
          </p:nvPr>
        </p:nvSpPr>
        <p:spPr>
          <a:xfrm>
            <a:off x="395536" y="1628800"/>
            <a:ext cx="8280920" cy="3951288"/>
          </a:xfrm>
        </p:spPr>
        <p:txBody>
          <a:bodyPr>
            <a:normAutofit/>
          </a:bodyPr>
          <a:lstStyle/>
          <a:p>
            <a:r>
              <a:rPr lang="en-US" b="1" dirty="0" smtClean="0"/>
              <a:t>ELECTRICAL </a:t>
            </a:r>
            <a:r>
              <a:rPr lang="en-US" b="1" dirty="0"/>
              <a:t>ENGINEERING  </a:t>
            </a:r>
            <a:endParaRPr lang="sl-SI" b="1" dirty="0" smtClean="0"/>
          </a:p>
          <a:p>
            <a:r>
              <a:rPr lang="fr-FR" b="1" dirty="0" smtClean="0"/>
              <a:t>COMPUTER </a:t>
            </a:r>
            <a:r>
              <a:rPr lang="fr-FR" b="1" dirty="0"/>
              <a:t>SCIENCE AND INFORMATION TECHNOLOGIES </a:t>
            </a:r>
            <a:endParaRPr lang="sl-SI" b="1" dirty="0" smtClean="0"/>
          </a:p>
          <a:p>
            <a:r>
              <a:rPr lang="en-US" b="1" dirty="0" smtClean="0">
                <a:solidFill>
                  <a:srgbClr val="FF0000"/>
                </a:solidFill>
              </a:rPr>
              <a:t>INFORMATICS </a:t>
            </a:r>
            <a:r>
              <a:rPr lang="en-US" b="1" dirty="0">
                <a:solidFill>
                  <a:srgbClr val="FF0000"/>
                </a:solidFill>
              </a:rPr>
              <a:t>AND TECHNOLOGIES OF COMMUNICATION </a:t>
            </a:r>
            <a:endParaRPr lang="sl-SI" b="1" dirty="0" smtClean="0">
              <a:solidFill>
                <a:srgbClr val="FF0000"/>
              </a:solidFill>
            </a:endParaRPr>
          </a:p>
          <a:p>
            <a:r>
              <a:rPr lang="en-US" b="1" dirty="0" smtClean="0"/>
              <a:t>TELECOMMUNICATIONS</a:t>
            </a:r>
            <a:r>
              <a:rPr lang="en-US" b="1" dirty="0"/>
              <a:t> </a:t>
            </a:r>
            <a:endParaRPr lang="sl-SI" b="1" dirty="0" smtClean="0"/>
          </a:p>
          <a:p>
            <a:r>
              <a:rPr lang="en-US" b="1" dirty="0" smtClean="0"/>
              <a:t>MEDIA COMMUNICATIONS</a:t>
            </a:r>
            <a:endParaRPr lang="sl-SI" b="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1247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448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Learning focus across the years</a:t>
            </a:r>
            <a:endParaRPr lang="en-US" dirty="0"/>
          </a:p>
        </p:txBody>
      </p:sp>
      <p:sp>
        <p:nvSpPr>
          <p:cNvPr id="3" name="Ograda vsebine 2"/>
          <p:cNvSpPr>
            <a:spLocks noGrp="1"/>
          </p:cNvSpPr>
          <p:nvPr>
            <p:ph idx="1"/>
          </p:nvPr>
        </p:nvSpPr>
        <p:spPr/>
        <p:txBody>
          <a:bodyPr>
            <a:normAutofit/>
          </a:bodyPr>
          <a:lstStyle/>
          <a:p>
            <a:pPr lvl="0"/>
            <a:r>
              <a:rPr lang="en-US" sz="2400" dirty="0">
                <a:solidFill>
                  <a:schemeClr val="accent6">
                    <a:lumMod val="60000"/>
                    <a:lumOff val="40000"/>
                  </a:schemeClr>
                </a:solidFill>
              </a:rPr>
              <a:t>Information systems platforms </a:t>
            </a:r>
            <a:r>
              <a:rPr lang="sl-SI" sz="2400" dirty="0" smtClean="0">
                <a:solidFill>
                  <a:schemeClr val="accent6">
                    <a:lumMod val="60000"/>
                    <a:lumOff val="40000"/>
                  </a:schemeClr>
                </a:solidFill>
              </a:rPr>
              <a:t>		(1</a:t>
            </a:r>
            <a:r>
              <a:rPr lang="sl-SI" sz="2400" baseline="30000" dirty="0" smtClean="0">
                <a:solidFill>
                  <a:schemeClr val="accent6">
                    <a:lumMod val="60000"/>
                    <a:lumOff val="40000"/>
                  </a:schemeClr>
                </a:solidFill>
              </a:rPr>
              <a:t>st</a:t>
            </a:r>
            <a:r>
              <a:rPr lang="sl-SI" sz="2400" dirty="0" smtClean="0">
                <a:solidFill>
                  <a:schemeClr val="accent6">
                    <a:lumMod val="60000"/>
                    <a:lumOff val="40000"/>
                  </a:schemeClr>
                </a:solidFill>
              </a:rPr>
              <a:t> </a:t>
            </a:r>
            <a:r>
              <a:rPr lang="sl-SI" sz="2400" dirty="0" err="1" smtClean="0">
                <a:solidFill>
                  <a:schemeClr val="accent6">
                    <a:lumMod val="60000"/>
                    <a:lumOff val="40000"/>
                  </a:schemeClr>
                </a:solidFill>
              </a:rPr>
              <a:t>year</a:t>
            </a:r>
            <a:r>
              <a:rPr lang="sl-SI" sz="2400" dirty="0" smtClean="0">
                <a:solidFill>
                  <a:schemeClr val="accent6">
                    <a:lumMod val="60000"/>
                    <a:lumOff val="40000"/>
                  </a:schemeClr>
                </a:solidFill>
              </a:rPr>
              <a:t>)</a:t>
            </a:r>
            <a:endParaRPr lang="en-US" sz="2400" dirty="0">
              <a:solidFill>
                <a:schemeClr val="accent6">
                  <a:lumMod val="60000"/>
                  <a:lumOff val="40000"/>
                </a:schemeClr>
              </a:solidFill>
            </a:endParaRPr>
          </a:p>
          <a:p>
            <a:pPr lvl="0"/>
            <a:r>
              <a:rPr lang="en-US" sz="2400" dirty="0">
                <a:solidFill>
                  <a:schemeClr val="accent6">
                    <a:lumMod val="60000"/>
                    <a:lumOff val="40000"/>
                  </a:schemeClr>
                </a:solidFill>
              </a:rPr>
              <a:t>Decision making models and systems </a:t>
            </a:r>
            <a:r>
              <a:rPr lang="sl-SI" sz="2400" dirty="0" smtClean="0">
                <a:solidFill>
                  <a:schemeClr val="accent6">
                    <a:lumMod val="60000"/>
                    <a:lumOff val="40000"/>
                  </a:schemeClr>
                </a:solidFill>
              </a:rPr>
              <a:t>	(2</a:t>
            </a:r>
            <a:r>
              <a:rPr lang="sl-SI" sz="2400" baseline="30000" dirty="0" smtClean="0">
                <a:solidFill>
                  <a:schemeClr val="accent6">
                    <a:lumMod val="60000"/>
                    <a:lumOff val="40000"/>
                  </a:schemeClr>
                </a:solidFill>
              </a:rPr>
              <a:t>st</a:t>
            </a:r>
            <a:r>
              <a:rPr lang="sl-SI" sz="2400" dirty="0" smtClean="0">
                <a:solidFill>
                  <a:schemeClr val="accent6">
                    <a:lumMod val="60000"/>
                    <a:lumOff val="40000"/>
                  </a:schemeClr>
                </a:solidFill>
              </a:rPr>
              <a:t> </a:t>
            </a:r>
            <a:r>
              <a:rPr lang="sl-SI" sz="2400" dirty="0" err="1">
                <a:solidFill>
                  <a:schemeClr val="accent6">
                    <a:lumMod val="60000"/>
                    <a:lumOff val="40000"/>
                  </a:schemeClr>
                </a:solidFill>
              </a:rPr>
              <a:t>year</a:t>
            </a:r>
            <a:r>
              <a:rPr lang="sl-SI" sz="2400" dirty="0">
                <a:solidFill>
                  <a:schemeClr val="accent6">
                    <a:lumMod val="60000"/>
                    <a:lumOff val="40000"/>
                  </a:schemeClr>
                </a:solidFill>
              </a:rPr>
              <a:t>)</a:t>
            </a:r>
            <a:endParaRPr lang="en-US" sz="2400" dirty="0">
              <a:solidFill>
                <a:schemeClr val="accent6">
                  <a:lumMod val="60000"/>
                  <a:lumOff val="40000"/>
                </a:schemeClr>
              </a:solidFill>
            </a:endParaRPr>
          </a:p>
          <a:p>
            <a:r>
              <a:rPr lang="en-US" sz="2400" dirty="0" smtClean="0"/>
              <a:t>System </a:t>
            </a:r>
            <a:r>
              <a:rPr lang="en-US" sz="2400" dirty="0"/>
              <a:t>convergence and integration </a:t>
            </a:r>
            <a:r>
              <a:rPr lang="sl-SI" sz="2400" dirty="0" smtClean="0"/>
              <a:t>	(3</a:t>
            </a:r>
            <a:r>
              <a:rPr lang="sl-SI" sz="2400" baseline="30000" dirty="0" smtClean="0"/>
              <a:t>st</a:t>
            </a:r>
            <a:r>
              <a:rPr lang="sl-SI" sz="2400" dirty="0" smtClean="0"/>
              <a:t> </a:t>
            </a:r>
            <a:r>
              <a:rPr lang="sl-SI" sz="2400" dirty="0" err="1"/>
              <a:t>year</a:t>
            </a:r>
            <a:r>
              <a:rPr lang="sl-SI" sz="2400" dirty="0" smtClean="0"/>
              <a:t>)</a:t>
            </a:r>
            <a:endParaRPr lang="en-US" sz="2400" dirty="0"/>
          </a:p>
          <a:p>
            <a:r>
              <a:rPr lang="en-US" sz="2400" dirty="0"/>
              <a:t>Optimization of business </a:t>
            </a:r>
            <a:r>
              <a:rPr lang="en-US" sz="2400" dirty="0" smtClean="0"/>
              <a:t>processes</a:t>
            </a:r>
            <a:r>
              <a:rPr lang="sl-SI" sz="2400" dirty="0" smtClean="0"/>
              <a:t>	(4</a:t>
            </a:r>
            <a:r>
              <a:rPr lang="sl-SI" sz="2400" baseline="30000" dirty="0" smtClean="0"/>
              <a:t>st</a:t>
            </a:r>
            <a:r>
              <a:rPr lang="sl-SI" sz="2400" dirty="0" smtClean="0"/>
              <a:t> </a:t>
            </a:r>
            <a:r>
              <a:rPr lang="sl-SI" sz="2400" dirty="0" err="1"/>
              <a:t>year</a:t>
            </a:r>
            <a:r>
              <a:rPr lang="sl-SI" sz="2400" dirty="0" smtClean="0"/>
              <a:t>)</a:t>
            </a:r>
            <a:endParaRPr lang="en-US" sz="2400" dirty="0"/>
          </a:p>
          <a:p>
            <a:r>
              <a:rPr lang="en-US" sz="2400" dirty="0"/>
              <a:t>Simulation and operational </a:t>
            </a:r>
            <a:r>
              <a:rPr lang="en-US" sz="2400" dirty="0" smtClean="0"/>
              <a:t>research</a:t>
            </a:r>
            <a:r>
              <a:rPr lang="sl-SI" sz="2400" dirty="0" smtClean="0"/>
              <a:t>	(4</a:t>
            </a:r>
            <a:r>
              <a:rPr lang="sl-SI" sz="2400" baseline="30000" dirty="0" smtClean="0"/>
              <a:t>st</a:t>
            </a:r>
            <a:r>
              <a:rPr lang="sl-SI" sz="2400" dirty="0" smtClean="0"/>
              <a:t> </a:t>
            </a:r>
            <a:r>
              <a:rPr lang="sl-SI" sz="2400" dirty="0" err="1"/>
              <a:t>year</a:t>
            </a:r>
            <a:r>
              <a:rPr lang="sl-SI" sz="2400" dirty="0"/>
              <a:t>)</a:t>
            </a:r>
            <a:endParaRPr lang="en-US" sz="2400" dirty="0"/>
          </a:p>
          <a:p>
            <a:pPr lvl="0"/>
            <a:endParaRPr lang="en-US" sz="2400" dirty="0"/>
          </a:p>
          <a:p>
            <a:endParaRPr lang="en-US" sz="2400" dirty="0"/>
          </a:p>
        </p:txBody>
      </p:sp>
      <p:sp>
        <p:nvSpPr>
          <p:cNvPr id="4" name="Pravokotnik 3"/>
          <p:cNvSpPr/>
          <p:nvPr/>
        </p:nvSpPr>
        <p:spPr>
          <a:xfrm>
            <a:off x="467544" y="2564904"/>
            <a:ext cx="6984776"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slov 1"/>
          <p:cNvSpPr txBox="1">
            <a:spLocks/>
          </p:cNvSpPr>
          <p:nvPr/>
        </p:nvSpPr>
        <p:spPr>
          <a:xfrm>
            <a:off x="609600" y="39330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Results</a:t>
            </a:r>
            <a:endParaRPr lang="en-US" dirty="0"/>
          </a:p>
        </p:txBody>
      </p:sp>
      <p:sp>
        <p:nvSpPr>
          <p:cNvPr id="6" name="Ograda vsebine 2"/>
          <p:cNvSpPr txBox="1">
            <a:spLocks/>
          </p:cNvSpPr>
          <p:nvPr/>
        </p:nvSpPr>
        <p:spPr>
          <a:xfrm>
            <a:off x="609600" y="4941168"/>
            <a:ext cx="8229600" cy="11947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Students approach more holistically to their problems (they think beyond the code)</a:t>
            </a:r>
          </a:p>
          <a:p>
            <a:r>
              <a:rPr lang="en-US" sz="2400" dirty="0" smtClean="0"/>
              <a:t>Finally seeing </a:t>
            </a:r>
            <a:r>
              <a:rPr lang="sl-SI" sz="2400" dirty="0" smtClean="0"/>
              <a:t>(</a:t>
            </a:r>
            <a:r>
              <a:rPr lang="en-US" sz="2400" dirty="0" smtClean="0"/>
              <a:t>at leas</a:t>
            </a:r>
            <a:r>
              <a:rPr lang="sl-SI" sz="2400" dirty="0" smtClean="0"/>
              <a:t>t</a:t>
            </a:r>
            <a:r>
              <a:rPr lang="en-US" sz="2400" dirty="0" smtClean="0"/>
              <a:t> partially</a:t>
            </a:r>
            <a:r>
              <a:rPr lang="sl-SI" sz="2400" dirty="0" smtClean="0"/>
              <a:t>) </a:t>
            </a:r>
            <a:r>
              <a:rPr lang="en-US" sz="2400" dirty="0" smtClean="0"/>
              <a:t>the point in learning linear algebra</a:t>
            </a:r>
          </a:p>
          <a:p>
            <a:endParaRPr lang="en-US" sz="2400" dirty="0"/>
          </a:p>
        </p:txBody>
      </p:sp>
    </p:spTree>
    <p:extLst>
      <p:ext uri="{BB962C8B-B14F-4D97-AF65-F5344CB8AC3E}">
        <p14:creationId xmlns:p14="http://schemas.microsoft.com/office/powerpoint/2010/main" val="3086376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on 3"/>
          <p:cNvGraphicFramePr>
            <a:graphicFrameLocks/>
          </p:cNvGraphicFramePr>
          <p:nvPr>
            <p:extLst>
              <p:ext uri="{D42A27DB-BD31-4B8C-83A1-F6EECF244321}">
                <p14:modId xmlns:p14="http://schemas.microsoft.com/office/powerpoint/2010/main" val="2942659806"/>
              </p:ext>
            </p:extLst>
          </p:nvPr>
        </p:nvGraphicFramePr>
        <p:xfrm>
          <a:off x="5148064" y="2198256"/>
          <a:ext cx="4320000" cy="259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on 4"/>
          <p:cNvGraphicFramePr>
            <a:graphicFrameLocks/>
          </p:cNvGraphicFramePr>
          <p:nvPr>
            <p:extLst>
              <p:ext uri="{D42A27DB-BD31-4B8C-83A1-F6EECF244321}">
                <p14:modId xmlns:p14="http://schemas.microsoft.com/office/powerpoint/2010/main" val="4139934250"/>
              </p:ext>
            </p:extLst>
          </p:nvPr>
        </p:nvGraphicFramePr>
        <p:xfrm>
          <a:off x="2195736" y="2198256"/>
          <a:ext cx="4320000" cy="25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kon 5"/>
          <p:cNvGraphicFramePr>
            <a:graphicFrameLocks/>
          </p:cNvGraphicFramePr>
          <p:nvPr>
            <p:extLst>
              <p:ext uri="{D42A27DB-BD31-4B8C-83A1-F6EECF244321}">
                <p14:modId xmlns:p14="http://schemas.microsoft.com/office/powerpoint/2010/main" val="2257462377"/>
              </p:ext>
            </p:extLst>
          </p:nvPr>
        </p:nvGraphicFramePr>
        <p:xfrm>
          <a:off x="2339752" y="4437112"/>
          <a:ext cx="4320000" cy="25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kon 6"/>
          <p:cNvGraphicFramePr>
            <a:graphicFrameLocks/>
          </p:cNvGraphicFramePr>
          <p:nvPr>
            <p:extLst>
              <p:ext uri="{D42A27DB-BD31-4B8C-83A1-F6EECF244321}">
                <p14:modId xmlns:p14="http://schemas.microsoft.com/office/powerpoint/2010/main" val="441600119"/>
              </p:ext>
            </p:extLst>
          </p:nvPr>
        </p:nvGraphicFramePr>
        <p:xfrm>
          <a:off x="5148064" y="4437112"/>
          <a:ext cx="4320000" cy="259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fikon 11"/>
          <p:cNvGraphicFramePr>
            <a:graphicFrameLocks/>
          </p:cNvGraphicFramePr>
          <p:nvPr>
            <p:extLst>
              <p:ext uri="{D42A27DB-BD31-4B8C-83A1-F6EECF244321}">
                <p14:modId xmlns:p14="http://schemas.microsoft.com/office/powerpoint/2010/main" val="2101905690"/>
              </p:ext>
            </p:extLst>
          </p:nvPr>
        </p:nvGraphicFramePr>
        <p:xfrm>
          <a:off x="-540568" y="2205152"/>
          <a:ext cx="4320000" cy="259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Grafikon 15"/>
          <p:cNvGraphicFramePr>
            <a:graphicFrameLocks noChangeAspect="1"/>
          </p:cNvGraphicFramePr>
          <p:nvPr>
            <p:extLst>
              <p:ext uri="{D42A27DB-BD31-4B8C-83A1-F6EECF244321}">
                <p14:modId xmlns:p14="http://schemas.microsoft.com/office/powerpoint/2010/main" val="936563082"/>
              </p:ext>
            </p:extLst>
          </p:nvPr>
        </p:nvGraphicFramePr>
        <p:xfrm>
          <a:off x="2339752" y="-171400"/>
          <a:ext cx="4320000" cy="2592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Grafikon 16"/>
          <p:cNvGraphicFramePr>
            <a:graphicFrameLocks noChangeAspect="1"/>
          </p:cNvGraphicFramePr>
          <p:nvPr>
            <p:extLst>
              <p:ext uri="{D42A27DB-BD31-4B8C-83A1-F6EECF244321}">
                <p14:modId xmlns:p14="http://schemas.microsoft.com/office/powerpoint/2010/main" val="2090995141"/>
              </p:ext>
            </p:extLst>
          </p:nvPr>
        </p:nvGraphicFramePr>
        <p:xfrm>
          <a:off x="5364088" y="-171400"/>
          <a:ext cx="4320000" cy="2592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Grafikon 17"/>
          <p:cNvGraphicFramePr>
            <a:graphicFrameLocks noChangeAspect="1"/>
          </p:cNvGraphicFramePr>
          <p:nvPr>
            <p:extLst>
              <p:ext uri="{D42A27DB-BD31-4B8C-83A1-F6EECF244321}">
                <p14:modId xmlns:p14="http://schemas.microsoft.com/office/powerpoint/2010/main" val="2599539846"/>
              </p:ext>
            </p:extLst>
          </p:nvPr>
        </p:nvGraphicFramePr>
        <p:xfrm>
          <a:off x="-540568" y="-171400"/>
          <a:ext cx="4320000" cy="2592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615368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Problems</a:t>
            </a:r>
            <a:endParaRPr lang="en-US" dirty="0"/>
          </a:p>
        </p:txBody>
      </p:sp>
      <p:sp>
        <p:nvSpPr>
          <p:cNvPr id="3" name="Ograda vsebine 2"/>
          <p:cNvSpPr>
            <a:spLocks noGrp="1"/>
          </p:cNvSpPr>
          <p:nvPr>
            <p:ph idx="1"/>
          </p:nvPr>
        </p:nvSpPr>
        <p:spPr/>
        <p:txBody>
          <a:bodyPr>
            <a:normAutofit fontScale="92500" lnSpcReduction="20000"/>
          </a:bodyPr>
          <a:lstStyle/>
          <a:p>
            <a:r>
              <a:rPr lang="en-US" dirty="0" smtClean="0"/>
              <a:t>Too complex tools (hard to obtain by students, demanding ‚faster‘ computers, which we cannot provide in school in sufficient manner)</a:t>
            </a:r>
          </a:p>
          <a:p>
            <a:r>
              <a:rPr lang="en-US" dirty="0" smtClean="0"/>
              <a:t>Not enough free software on the market</a:t>
            </a:r>
          </a:p>
          <a:p>
            <a:r>
              <a:rPr lang="en-US" dirty="0" smtClean="0"/>
              <a:t>The subject are not all obligatory, students do not receive the whole overview</a:t>
            </a:r>
          </a:p>
          <a:p>
            <a:endParaRPr lang="en-US" dirty="0" smtClean="0"/>
          </a:p>
          <a:p>
            <a:r>
              <a:rPr lang="en-US" dirty="0" smtClean="0"/>
              <a:t>Demanding a more personal approach (not everything can be checked</a:t>
            </a:r>
            <a:r>
              <a:rPr lang="sl-SI" dirty="0" smtClean="0"/>
              <a:t> </a:t>
            </a:r>
            <a:r>
              <a:rPr lang="en-US" dirty="0" smtClean="0"/>
              <a:t>through our e-learning system, hard to do quick checking through quizzes)</a:t>
            </a:r>
          </a:p>
          <a:p>
            <a:pPr marL="0" indent="0">
              <a:buNone/>
            </a:pPr>
            <a:endParaRPr lang="en-US" dirty="0"/>
          </a:p>
        </p:txBody>
      </p:sp>
    </p:spTree>
    <p:extLst>
      <p:ext uri="{BB962C8B-B14F-4D97-AF65-F5344CB8AC3E}">
        <p14:creationId xmlns:p14="http://schemas.microsoft.com/office/powerpoint/2010/main" val="1951820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ctrTitle"/>
          </p:nvPr>
        </p:nvSpPr>
        <p:spPr/>
        <p:txBody>
          <a:bodyPr/>
          <a:lstStyle/>
          <a:p>
            <a:r>
              <a:rPr lang="en-US" dirty="0" smtClean="0"/>
              <a:t>Thank you!</a:t>
            </a:r>
            <a:br>
              <a:rPr lang="en-US" dirty="0" smtClean="0"/>
            </a:br>
            <a:r>
              <a:rPr lang="en-US" dirty="0" smtClean="0"/>
              <a:t>Questions, suggestions?</a:t>
            </a:r>
            <a:endParaRPr lang="en-US" dirty="0"/>
          </a:p>
        </p:txBody>
      </p:sp>
      <p:sp>
        <p:nvSpPr>
          <p:cNvPr id="5" name="Podnaslov 4"/>
          <p:cNvSpPr>
            <a:spLocks noGrp="1"/>
          </p:cNvSpPr>
          <p:nvPr>
            <p:ph type="subTitle" idx="1"/>
          </p:nvPr>
        </p:nvSpPr>
        <p:spPr/>
        <p:txBody>
          <a:bodyPr/>
          <a:lstStyle/>
          <a:p>
            <a:r>
              <a:rPr lang="sl-SI" dirty="0"/>
              <a:t>m</a:t>
            </a:r>
            <a:r>
              <a:rPr lang="sl-SI" dirty="0" smtClean="0"/>
              <a:t>aja.pusnik@uni-mb.si</a:t>
            </a:r>
            <a:endParaRPr lang="en-US" dirty="0"/>
          </a:p>
        </p:txBody>
      </p:sp>
    </p:spTree>
    <p:extLst>
      <p:ext uri="{BB962C8B-B14F-4D97-AF65-F5344CB8AC3E}">
        <p14:creationId xmlns:p14="http://schemas.microsoft.com/office/powerpoint/2010/main" val="868108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r>
              <a:rPr lang="en-US" sz="2400" b="1" dirty="0" smtClean="0"/>
              <a:t>INFORMATICS AND TECHNOLOGIES OF COMMUNICATION (bachelor degree) </a:t>
            </a:r>
          </a:p>
          <a:p>
            <a:pPr lvl="1"/>
            <a:r>
              <a:rPr lang="en-US" sz="2000" dirty="0" smtClean="0"/>
              <a:t>INFORMATICS AND TECHNOLOGIES OF COMMUNICATION </a:t>
            </a:r>
            <a:br>
              <a:rPr lang="en-US" sz="2000" dirty="0" smtClean="0"/>
            </a:br>
            <a:r>
              <a:rPr lang="en-US" sz="2000" b="1" dirty="0" smtClean="0"/>
              <a:t>(1. year)</a:t>
            </a:r>
          </a:p>
          <a:p>
            <a:pPr lvl="1"/>
            <a:r>
              <a:rPr lang="en-US" sz="2000" dirty="0" smtClean="0"/>
              <a:t>INFORMATION SYSTEMS (</a:t>
            </a:r>
            <a:r>
              <a:rPr lang="en-US" sz="2000" b="1" dirty="0" smtClean="0"/>
              <a:t>2-3. year)</a:t>
            </a:r>
          </a:p>
          <a:p>
            <a:pPr lvl="1"/>
            <a:r>
              <a:rPr lang="en-US" sz="2000" dirty="0" smtClean="0"/>
              <a:t>TECHNOLOGIES OF COMMUNICATION </a:t>
            </a:r>
            <a:r>
              <a:rPr lang="en-US" sz="2000" b="1" dirty="0" smtClean="0"/>
              <a:t>(2-3. year)</a:t>
            </a:r>
          </a:p>
          <a:p>
            <a:r>
              <a:rPr lang="en-US" sz="2400" b="1" dirty="0" smtClean="0"/>
              <a:t>INFORMATICS AND TECHNOLOGIES OF COMMUNICATION (masters degree) 2 years</a:t>
            </a:r>
            <a:endParaRPr lang="en-US"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1247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988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866045" y="2132856"/>
            <a:ext cx="3826768" cy="4525963"/>
          </a:xfrm>
        </p:spPr>
        <p:txBody>
          <a:bodyPr>
            <a:normAutofit lnSpcReduction="10000"/>
          </a:bodyPr>
          <a:lstStyle/>
          <a:p>
            <a:pPr marL="0" indent="0">
              <a:buNone/>
            </a:pPr>
            <a:r>
              <a:rPr lang="en-US" sz="2800" b="1" dirty="0" smtClean="0"/>
              <a:t>What we provide?</a:t>
            </a:r>
          </a:p>
          <a:p>
            <a:r>
              <a:rPr lang="en-US" sz="2800" dirty="0" smtClean="0"/>
              <a:t>Learning all steps of IT systems life cycle</a:t>
            </a:r>
          </a:p>
          <a:p>
            <a:pPr marL="0" indent="0">
              <a:buNone/>
            </a:pPr>
            <a:endParaRPr lang="en-US" sz="2800" dirty="0" smtClean="0"/>
          </a:p>
          <a:p>
            <a:pPr marL="0" indent="0">
              <a:buNone/>
            </a:pPr>
            <a:r>
              <a:rPr lang="en-US" sz="2800" b="1" dirty="0" smtClean="0"/>
              <a:t>What is sometimes missing?</a:t>
            </a:r>
          </a:p>
          <a:p>
            <a:r>
              <a:rPr lang="en-US" sz="2800" dirty="0" smtClean="0"/>
              <a:t>Informatics can not evolve without the involvement of other disciplines</a:t>
            </a:r>
            <a:endParaRPr lang="en-US" sz="2800" dirty="0" smtClean="0"/>
          </a:p>
          <a:p>
            <a:endParaRPr lang="en-US" sz="2800" dirty="0"/>
          </a:p>
        </p:txBody>
      </p:sp>
      <p:pic>
        <p:nvPicPr>
          <p:cNvPr id="11266" name="Picture 2" descr="http://morelearning4morestudents.files.wordpress.com/2012/11/einstein-exam-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932019"/>
            <a:ext cx="4608512" cy="40172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thumbs.dreamstime.com/z/business-optimization-15353668.jp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779429" y="77545"/>
            <a:ext cx="2297832" cy="1596993"/>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737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dirty="0" smtClean="0"/>
              <a:t>Focusing on the needs of </a:t>
            </a:r>
            <a:r>
              <a:rPr lang="en-US" b="1" dirty="0" smtClean="0"/>
              <a:t>today</a:t>
            </a:r>
            <a:r>
              <a:rPr lang="sl-SI" b="1" dirty="0" smtClean="0"/>
              <a:t>‘s </a:t>
            </a:r>
            <a:r>
              <a:rPr lang="en-US" b="1" dirty="0" smtClean="0"/>
              <a:t>problems</a:t>
            </a:r>
            <a:endParaRPr lang="en-US" b="1" dirty="0"/>
          </a:p>
        </p:txBody>
      </p:sp>
      <p:sp>
        <p:nvSpPr>
          <p:cNvPr id="9" name="Elipsa 8"/>
          <p:cNvSpPr/>
          <p:nvPr/>
        </p:nvSpPr>
        <p:spPr>
          <a:xfrm>
            <a:off x="1043608" y="1556792"/>
            <a:ext cx="7488832" cy="3888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10" name="Elipsa 9"/>
          <p:cNvSpPr>
            <a:spLocks noChangeAspect="1"/>
          </p:cNvSpPr>
          <p:nvPr/>
        </p:nvSpPr>
        <p:spPr>
          <a:xfrm>
            <a:off x="2391597" y="2256709"/>
            <a:ext cx="4792853" cy="248859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4000" dirty="0" smtClean="0">
                <a:solidFill>
                  <a:srgbClr val="0070C0"/>
                </a:solidFill>
              </a:rPr>
              <a:t>BALANCE</a:t>
            </a:r>
            <a:endParaRPr lang="sl-SI" sz="4000" dirty="0">
              <a:solidFill>
                <a:srgbClr val="0070C0"/>
              </a:solidFill>
            </a:endParaRPr>
          </a:p>
        </p:txBody>
      </p:sp>
      <p:sp>
        <p:nvSpPr>
          <p:cNvPr id="15" name="PoljeZBesedilom 14"/>
          <p:cNvSpPr txBox="1"/>
          <p:nvPr/>
        </p:nvSpPr>
        <p:spPr>
          <a:xfrm rot="20106993">
            <a:off x="1517311" y="2090599"/>
            <a:ext cx="2351093" cy="584775"/>
          </a:xfrm>
          <a:prstGeom prst="rect">
            <a:avLst/>
          </a:prstGeom>
          <a:noFill/>
        </p:spPr>
        <p:txBody>
          <a:bodyPr wrap="none" rtlCol="0">
            <a:spAutoFit/>
          </a:bodyPr>
          <a:lstStyle/>
          <a:p>
            <a:r>
              <a:rPr lang="sl-SI" sz="3200" dirty="0"/>
              <a:t>HIGH </a:t>
            </a:r>
            <a:r>
              <a:rPr lang="sl-SI" sz="3200" dirty="0" smtClean="0"/>
              <a:t>PROFIT</a:t>
            </a:r>
            <a:endParaRPr lang="sl-SI" sz="3200" dirty="0"/>
          </a:p>
        </p:txBody>
      </p:sp>
      <p:sp>
        <p:nvSpPr>
          <p:cNvPr id="16" name="PoljeZBesedilom 15"/>
          <p:cNvSpPr txBox="1"/>
          <p:nvPr/>
        </p:nvSpPr>
        <p:spPr>
          <a:xfrm rot="1421716">
            <a:off x="5565100" y="2130544"/>
            <a:ext cx="2599366" cy="584775"/>
          </a:xfrm>
          <a:prstGeom prst="rect">
            <a:avLst/>
          </a:prstGeom>
          <a:noFill/>
        </p:spPr>
        <p:txBody>
          <a:bodyPr wrap="none" rtlCol="0">
            <a:spAutoFit/>
          </a:bodyPr>
          <a:lstStyle/>
          <a:p>
            <a:r>
              <a:rPr lang="sl-SI" sz="3200" dirty="0" smtClean="0"/>
              <a:t>HIGH QUALITY</a:t>
            </a:r>
            <a:endParaRPr lang="sl-SI" sz="3200" dirty="0"/>
          </a:p>
        </p:txBody>
      </p:sp>
      <p:sp>
        <p:nvSpPr>
          <p:cNvPr id="17" name="PoljeZBesedilom 16"/>
          <p:cNvSpPr txBox="1"/>
          <p:nvPr/>
        </p:nvSpPr>
        <p:spPr>
          <a:xfrm rot="1421716">
            <a:off x="1717589" y="4303323"/>
            <a:ext cx="1950534" cy="584775"/>
          </a:xfrm>
          <a:prstGeom prst="rect">
            <a:avLst/>
          </a:prstGeom>
          <a:noFill/>
        </p:spPr>
        <p:txBody>
          <a:bodyPr wrap="none" rtlCol="0">
            <a:spAutoFit/>
          </a:bodyPr>
          <a:lstStyle/>
          <a:p>
            <a:r>
              <a:rPr lang="sl-SI" sz="3200" dirty="0" smtClean="0"/>
              <a:t>LOW COST</a:t>
            </a:r>
            <a:endParaRPr lang="sl-SI" sz="3200" dirty="0"/>
          </a:p>
        </p:txBody>
      </p:sp>
      <p:sp>
        <p:nvSpPr>
          <p:cNvPr id="18" name="PoljeZBesedilom 17"/>
          <p:cNvSpPr txBox="1"/>
          <p:nvPr/>
        </p:nvSpPr>
        <p:spPr>
          <a:xfrm rot="20106993">
            <a:off x="5595488" y="4322847"/>
            <a:ext cx="2351093" cy="584775"/>
          </a:xfrm>
          <a:prstGeom prst="rect">
            <a:avLst/>
          </a:prstGeom>
          <a:noFill/>
        </p:spPr>
        <p:txBody>
          <a:bodyPr wrap="none" rtlCol="0">
            <a:spAutoFit/>
          </a:bodyPr>
          <a:lstStyle/>
          <a:p>
            <a:r>
              <a:rPr lang="sl-SI" sz="3200" dirty="0"/>
              <a:t>LOW EFFORT</a:t>
            </a:r>
          </a:p>
        </p:txBody>
      </p:sp>
      <p:sp>
        <p:nvSpPr>
          <p:cNvPr id="3" name="PoljeZBesedilom 2"/>
          <p:cNvSpPr txBox="1"/>
          <p:nvPr/>
        </p:nvSpPr>
        <p:spPr>
          <a:xfrm>
            <a:off x="467544" y="6021288"/>
            <a:ext cx="7777514" cy="923330"/>
          </a:xfrm>
          <a:prstGeom prst="rect">
            <a:avLst/>
          </a:prstGeom>
          <a:noFill/>
        </p:spPr>
        <p:txBody>
          <a:bodyPr wrap="none" rtlCol="0">
            <a:spAutoFit/>
          </a:bodyPr>
          <a:lstStyle/>
          <a:p>
            <a:r>
              <a:rPr lang="en-US" i="1" dirty="0" smtClean="0"/>
              <a:t>Hardware, low computer literacy, old habits are no longer the problem; </a:t>
            </a:r>
          </a:p>
          <a:p>
            <a:r>
              <a:rPr lang="en-US" i="1" dirty="0" smtClean="0"/>
              <a:t>the problem is closely connected to economy, time shortage, needs for flexibility…</a:t>
            </a:r>
          </a:p>
          <a:p>
            <a:endParaRPr lang="en-US" i="1" dirty="0"/>
          </a:p>
        </p:txBody>
      </p:sp>
    </p:spTree>
    <p:extLst>
      <p:ext uri="{BB962C8B-B14F-4D97-AF65-F5344CB8AC3E}">
        <p14:creationId xmlns:p14="http://schemas.microsoft.com/office/powerpoint/2010/main" val="2459080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Nurturing communication skills</a:t>
            </a:r>
            <a:endParaRPr lang="en-US" dirty="0"/>
          </a:p>
        </p:txBody>
      </p:sp>
      <p:sp>
        <p:nvSpPr>
          <p:cNvPr id="3" name="Ograda vsebine 2"/>
          <p:cNvSpPr>
            <a:spLocks noGrp="1"/>
          </p:cNvSpPr>
          <p:nvPr>
            <p:ph idx="1"/>
          </p:nvPr>
        </p:nvSpPr>
        <p:spPr>
          <a:xfrm>
            <a:off x="5940152" y="1574625"/>
            <a:ext cx="2829000" cy="4525963"/>
          </a:xfrm>
        </p:spPr>
        <p:txBody>
          <a:bodyPr>
            <a:normAutofit fontScale="85000" lnSpcReduction="20000"/>
          </a:bodyPr>
          <a:lstStyle/>
          <a:p>
            <a:r>
              <a:rPr lang="en-US" dirty="0" smtClean="0"/>
              <a:t>We have little </a:t>
            </a:r>
            <a:r>
              <a:rPr lang="en-US" b="1" dirty="0" smtClean="0"/>
              <a:t>rhetorical </a:t>
            </a:r>
            <a:r>
              <a:rPr lang="en-US" b="1" dirty="0" smtClean="0"/>
              <a:t>classes/subjects</a:t>
            </a:r>
            <a:endParaRPr lang="en-US" dirty="0" smtClean="0"/>
          </a:p>
          <a:p>
            <a:r>
              <a:rPr lang="sl-SI" dirty="0" smtClean="0"/>
              <a:t>W</a:t>
            </a:r>
            <a:r>
              <a:rPr lang="en-US" dirty="0" smtClean="0"/>
              <a:t>e compensate the need to communicate, stand up in front of a crowd and cooperate inside groups through </a:t>
            </a:r>
            <a:r>
              <a:rPr lang="en-US" b="1" dirty="0" smtClean="0"/>
              <a:t>projects and presentations</a:t>
            </a:r>
            <a:r>
              <a:rPr lang="en-US" dirty="0" smtClean="0"/>
              <a:t>.</a:t>
            </a:r>
            <a:endParaRPr lang="en-US" dirty="0"/>
          </a:p>
        </p:txBody>
      </p:sp>
      <p:pic>
        <p:nvPicPr>
          <p:cNvPr id="9218" name="Picture 2" descr="http://blogs.gartner.com/mark_mcdonald/files/2010/01/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5400600" cy="405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836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dirty="0" smtClean="0"/>
              <a:t>Re-thinking each step in development process</a:t>
            </a:r>
            <a:endParaRPr lang="en-US" dirty="0"/>
          </a:p>
        </p:txBody>
      </p:sp>
      <p:pic>
        <p:nvPicPr>
          <p:cNvPr id="2050" name="Picture 2" descr="https://d1yow6fhovqcc2.cloudfront.net/~/media/Services/sitecore%20business%20optimization%20services%20roi%20generation.ashx?ts=052112091650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2877"/>
            <a:ext cx="5106846"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ztek-inc.com/wp-content/uploads/2012/01/businee_process_optimiza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596" y="1866431"/>
            <a:ext cx="3096344" cy="27827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redhat.com/rhecm/rest-rhecm/jcr/repository/collaboration/sites%20content/live/redhat/web-cabinet/static-files/images/intelligent-integrated-mortgage-business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9493" y="4875816"/>
            <a:ext cx="2702547" cy="17700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3.gstatic.com/images?q=tbn:ANd9GcQirE5tvlShJNntxa5x2V3WtPRnGCVS-P2_zQXsS40_pGr9okS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5955" y="4931390"/>
            <a:ext cx="2676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022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smtClean="0"/>
              <a:t>The need for interdisciplinary way of thinking</a:t>
            </a:r>
            <a:endParaRPr lang="en-US"/>
          </a:p>
        </p:txBody>
      </p:sp>
      <p:sp>
        <p:nvSpPr>
          <p:cNvPr id="3" name="Ograda vsebine 2"/>
          <p:cNvSpPr>
            <a:spLocks noGrp="1"/>
          </p:cNvSpPr>
          <p:nvPr>
            <p:ph idx="1"/>
          </p:nvPr>
        </p:nvSpPr>
        <p:spPr>
          <a:xfrm>
            <a:off x="457200" y="4293096"/>
            <a:ext cx="8229600" cy="1833067"/>
          </a:xfrm>
        </p:spPr>
        <p:txBody>
          <a:bodyPr>
            <a:normAutofit fontScale="62500" lnSpcReduction="20000"/>
          </a:bodyPr>
          <a:lstStyle/>
          <a:p>
            <a:r>
              <a:rPr lang="en-US" smtClean="0"/>
              <a:t>Problems</a:t>
            </a:r>
          </a:p>
          <a:p>
            <a:pPr lvl="1"/>
            <a:r>
              <a:rPr lang="en-US" smtClean="0"/>
              <a:t>Poor knowledge about economic priorities</a:t>
            </a:r>
          </a:p>
          <a:p>
            <a:pPr lvl="1"/>
            <a:r>
              <a:rPr lang="en-US" smtClean="0"/>
              <a:t>Narrow overview about law issues</a:t>
            </a:r>
          </a:p>
          <a:p>
            <a:pPr lvl="1"/>
            <a:r>
              <a:rPr lang="en-US" smtClean="0"/>
              <a:t>No negotiation skills</a:t>
            </a:r>
          </a:p>
          <a:p>
            <a:pPr lvl="1"/>
            <a:r>
              <a:rPr lang="en-US" smtClean="0"/>
              <a:t>No social skills development</a:t>
            </a:r>
          </a:p>
          <a:p>
            <a:pPr lvl="1"/>
            <a:r>
              <a:rPr lang="en-US" smtClean="0"/>
              <a:t>Although working in groups, often no leadership volunteers</a:t>
            </a:r>
            <a:endParaRPr lang="en-US"/>
          </a:p>
        </p:txBody>
      </p:sp>
      <p:sp>
        <p:nvSpPr>
          <p:cNvPr id="4" name="PoljeZBesedilom 3"/>
          <p:cNvSpPr txBox="1"/>
          <p:nvPr/>
        </p:nvSpPr>
        <p:spPr>
          <a:xfrm>
            <a:off x="530951" y="1506850"/>
            <a:ext cx="1151084" cy="369332"/>
          </a:xfrm>
          <a:prstGeom prst="rect">
            <a:avLst/>
          </a:prstGeom>
          <a:noFill/>
        </p:spPr>
        <p:txBody>
          <a:bodyPr wrap="none" rtlCol="0">
            <a:spAutoFit/>
          </a:bodyPr>
          <a:lstStyle/>
          <a:p>
            <a:r>
              <a:rPr lang="en-US" smtClean="0"/>
              <a:t>D</a:t>
            </a:r>
            <a:r>
              <a:rPr lang="en-US" smtClean="0"/>
              <a:t>eveloper</a:t>
            </a:r>
            <a:endParaRPr lang="en-US"/>
          </a:p>
        </p:txBody>
      </p:sp>
      <p:sp>
        <p:nvSpPr>
          <p:cNvPr id="5" name="PoljeZBesedilom 4"/>
          <p:cNvSpPr txBox="1"/>
          <p:nvPr/>
        </p:nvSpPr>
        <p:spPr>
          <a:xfrm>
            <a:off x="3514227" y="1517943"/>
            <a:ext cx="1618392" cy="369332"/>
          </a:xfrm>
          <a:prstGeom prst="rect">
            <a:avLst/>
          </a:prstGeom>
          <a:noFill/>
        </p:spPr>
        <p:txBody>
          <a:bodyPr wrap="none" rtlCol="0">
            <a:spAutoFit/>
          </a:bodyPr>
          <a:lstStyle/>
          <a:p>
            <a:r>
              <a:rPr lang="en-US" smtClean="0"/>
              <a:t>U</a:t>
            </a:r>
            <a:r>
              <a:rPr lang="en-US" smtClean="0"/>
              <a:t>ser/Custumer</a:t>
            </a:r>
            <a:endParaRPr lang="en-US"/>
          </a:p>
        </p:txBody>
      </p:sp>
      <p:pic>
        <p:nvPicPr>
          <p:cNvPr id="1026" name="Picture 2" descr="http://24.media.tumblr.com/tumblr_lsm9b9nBpM1r43zo9o1_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20198"/>
            <a:ext cx="190500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uggy.blog.siol.net/files/2008/10/img_0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020197"/>
            <a:ext cx="2159001" cy="16192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income-outcome.com/Portals/11063/images/aba0756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037079"/>
            <a:ext cx="2744066" cy="268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601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Graduate knowledge building</a:t>
            </a:r>
            <a:endParaRPr lang="en-US" dirty="0"/>
          </a:p>
        </p:txBody>
      </p:sp>
      <p:sp>
        <p:nvSpPr>
          <p:cNvPr id="3" name="Ograda vsebine 2"/>
          <p:cNvSpPr>
            <a:spLocks noGrp="1"/>
          </p:cNvSpPr>
          <p:nvPr>
            <p:ph idx="1"/>
          </p:nvPr>
        </p:nvSpPr>
        <p:spPr/>
        <p:txBody>
          <a:bodyPr>
            <a:normAutofit/>
          </a:bodyPr>
          <a:lstStyle/>
          <a:p>
            <a:pPr marL="514350" indent="-514350">
              <a:buFont typeface="+mj-lt"/>
              <a:buAutoNum type="arabicPeriod"/>
            </a:pPr>
            <a:r>
              <a:rPr lang="en-US" sz="2400" dirty="0" smtClean="0"/>
              <a:t>Step: learning the code</a:t>
            </a:r>
          </a:p>
          <a:p>
            <a:pPr marL="514350" indent="-514350">
              <a:buFont typeface="+mj-lt"/>
              <a:buAutoNum type="arabicPeriod"/>
            </a:pPr>
            <a:r>
              <a:rPr lang="en-US" sz="2400" dirty="0" smtClean="0"/>
              <a:t>Step: learning to re-code</a:t>
            </a:r>
          </a:p>
          <a:p>
            <a:pPr marL="514350" indent="-514350">
              <a:buFont typeface="+mj-lt"/>
              <a:buAutoNum type="arabicPeriod"/>
            </a:pPr>
            <a:r>
              <a:rPr lang="en-US" sz="2400" dirty="0" smtClean="0"/>
              <a:t>Step: learning to use existing knowledge/services</a:t>
            </a:r>
          </a:p>
          <a:p>
            <a:pPr marL="514350" indent="-514350">
              <a:buFont typeface="+mj-lt"/>
              <a:buAutoNum type="arabicPeriod"/>
            </a:pPr>
            <a:r>
              <a:rPr lang="en-US" sz="2400" dirty="0" smtClean="0"/>
              <a:t>Step: learning to plan/optimize the process behind the code</a:t>
            </a:r>
          </a:p>
          <a:p>
            <a:pPr marL="514350" indent="-514350">
              <a:buFont typeface="+mj-lt"/>
              <a:buAutoNum type="arabicPeriod"/>
            </a:pPr>
            <a:r>
              <a:rPr lang="en-US" sz="2400" dirty="0" smtClean="0"/>
              <a:t>Step: learning to reshape the process to ones advantage</a:t>
            </a:r>
          </a:p>
          <a:p>
            <a:pPr marL="514350" indent="-514350">
              <a:buFont typeface="+mj-lt"/>
              <a:buAutoNum type="arabicPeriod"/>
            </a:pPr>
            <a:endParaRPr lang="en-US" sz="2400" dirty="0"/>
          </a:p>
        </p:txBody>
      </p:sp>
      <p:pic>
        <p:nvPicPr>
          <p:cNvPr id="5" name="Picture 2" descr="Screen Shot 2012-09-17 at 9.50.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3933056"/>
            <a:ext cx="5004048" cy="2555895"/>
          </a:xfrm>
          <a:prstGeom prst="rect">
            <a:avLst/>
          </a:prstGeom>
        </p:spPr>
      </p:pic>
    </p:spTree>
    <p:extLst>
      <p:ext uri="{BB962C8B-B14F-4D97-AF65-F5344CB8AC3E}">
        <p14:creationId xmlns:p14="http://schemas.microsoft.com/office/powerpoint/2010/main" val="1521649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Sivin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4596</TotalTime>
  <Words>1026</Words>
  <Application>Microsoft Office PowerPoint</Application>
  <PresentationFormat>Diaprojekcija na zaslonu (4:3)</PresentationFormat>
  <Paragraphs>196</Paragraphs>
  <Slides>23</Slides>
  <Notes>14</Notes>
  <HiddenSlides>0</HiddenSlides>
  <MMClips>0</MMClips>
  <ScaleCrop>false</ScaleCrop>
  <HeadingPairs>
    <vt:vector size="4" baseType="variant">
      <vt:variant>
        <vt:lpstr>Tema</vt:lpstr>
      </vt:variant>
      <vt:variant>
        <vt:i4>1</vt:i4>
      </vt:variant>
      <vt:variant>
        <vt:lpstr>Naslovi diapozitivov</vt:lpstr>
      </vt:variant>
      <vt:variant>
        <vt:i4>23</vt:i4>
      </vt:variant>
    </vt:vector>
  </HeadingPairs>
  <TitlesOfParts>
    <vt:vector size="24" baseType="lpstr">
      <vt:lpstr>Officeova tema</vt:lpstr>
      <vt:lpstr>Optimization, simulation and integration</vt:lpstr>
      <vt:lpstr>PowerPointova predstavitev</vt:lpstr>
      <vt:lpstr>PowerPointova predstavitev</vt:lpstr>
      <vt:lpstr>PowerPointova predstavitev</vt:lpstr>
      <vt:lpstr>Focusing on the needs of today‘s problems</vt:lpstr>
      <vt:lpstr>Nurturing communication skills</vt:lpstr>
      <vt:lpstr>Re-thinking each step in development process</vt:lpstr>
      <vt:lpstr>The need for interdisciplinary way of thinking</vt:lpstr>
      <vt:lpstr>Graduate knowledge building</vt:lpstr>
      <vt:lpstr>Addressing subjects</vt:lpstr>
      <vt:lpstr>How to do well from the start?</vt:lpstr>
      <vt:lpstr>How to use what already exists?</vt:lpstr>
      <vt:lpstr>Integration example </vt:lpstr>
      <vt:lpstr>Orchestration and choreography of web services</vt:lpstr>
      <vt:lpstr>Role of XML related technologies</vt:lpstr>
      <vt:lpstr>How to improve the old?</vt:lpstr>
      <vt:lpstr>How to make everyone happy?</vt:lpstr>
      <vt:lpstr>Focusing on cost-effort-effectiveness </vt:lpstr>
      <vt:lpstr>PowerPointova predstavitev</vt:lpstr>
      <vt:lpstr>Learning focus across the years</vt:lpstr>
      <vt:lpstr>PowerPointova predstavitev</vt:lpstr>
      <vt:lpstr>Problems</vt:lpstr>
      <vt:lpstr>Thank you! Questions, suggestions?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Optimization, simulation and integration</dc:title>
  <dc:creator>Maja</dc:creator>
  <cp:lastModifiedBy>Maja</cp:lastModifiedBy>
  <cp:revision>103</cp:revision>
  <dcterms:created xsi:type="dcterms:W3CDTF">2013-08-26T07:55:08Z</dcterms:created>
  <dcterms:modified xsi:type="dcterms:W3CDTF">2013-08-30T06:11:09Z</dcterms:modified>
</cp:coreProperties>
</file>